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649" r:id="rId4"/>
  </p:sldMasterIdLst>
  <p:notesMasterIdLst>
    <p:notesMasterId r:id="rId62"/>
  </p:notesMasterIdLst>
  <p:handoutMasterIdLst>
    <p:handoutMasterId r:id="rId63"/>
  </p:handoutMasterIdLst>
  <p:sldIdLst>
    <p:sldId id="269" r:id="rId5"/>
    <p:sldId id="457" r:id="rId6"/>
    <p:sldId id="455" r:id="rId7"/>
    <p:sldId id="397" r:id="rId8"/>
    <p:sldId id="463" r:id="rId9"/>
    <p:sldId id="459" r:id="rId10"/>
    <p:sldId id="396" r:id="rId11"/>
    <p:sldId id="412" r:id="rId12"/>
    <p:sldId id="468" r:id="rId13"/>
    <p:sldId id="407" r:id="rId14"/>
    <p:sldId id="409" r:id="rId15"/>
    <p:sldId id="418" r:id="rId16"/>
    <p:sldId id="385" r:id="rId17"/>
    <p:sldId id="401" r:id="rId18"/>
    <p:sldId id="464" r:id="rId19"/>
    <p:sldId id="465" r:id="rId20"/>
    <p:sldId id="466" r:id="rId21"/>
    <p:sldId id="467" r:id="rId22"/>
    <p:sldId id="433" r:id="rId23"/>
    <p:sldId id="437" r:id="rId24"/>
    <p:sldId id="438" r:id="rId25"/>
    <p:sldId id="448" r:id="rId26"/>
    <p:sldId id="435" r:id="rId27"/>
    <p:sldId id="441" r:id="rId28"/>
    <p:sldId id="436" r:id="rId29"/>
    <p:sldId id="447" r:id="rId30"/>
    <p:sldId id="394" r:id="rId31"/>
    <p:sldId id="421" r:id="rId32"/>
    <p:sldId id="446" r:id="rId33"/>
    <p:sldId id="404" r:id="rId34"/>
    <p:sldId id="420" r:id="rId35"/>
    <p:sldId id="449" r:id="rId36"/>
    <p:sldId id="451" r:id="rId37"/>
    <p:sldId id="452" r:id="rId38"/>
    <p:sldId id="428" r:id="rId39"/>
    <p:sldId id="440" r:id="rId40"/>
    <p:sldId id="454" r:id="rId41"/>
    <p:sldId id="453" r:id="rId42"/>
    <p:sldId id="423" r:id="rId43"/>
    <p:sldId id="450" r:id="rId44"/>
    <p:sldId id="431" r:id="rId45"/>
    <p:sldId id="429" r:id="rId46"/>
    <p:sldId id="442" r:id="rId47"/>
    <p:sldId id="430" r:id="rId48"/>
    <p:sldId id="425" r:id="rId49"/>
    <p:sldId id="439" r:id="rId50"/>
    <p:sldId id="390" r:id="rId51"/>
    <p:sldId id="414" r:id="rId52"/>
    <p:sldId id="391" r:id="rId53"/>
    <p:sldId id="392" r:id="rId54"/>
    <p:sldId id="411" r:id="rId55"/>
    <p:sldId id="400" r:id="rId56"/>
    <p:sldId id="406" r:id="rId57"/>
    <p:sldId id="403" r:id="rId58"/>
    <p:sldId id="402" r:id="rId59"/>
    <p:sldId id="416" r:id="rId60"/>
    <p:sldId id="415" r:id="rId61"/>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Theurer" initials="" lastIdx="0" clrIdx="0"/>
  <p:cmAuthor id="1" name="Jeffrey Hoyt" initials="JH"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B0FF6B"/>
    <a:srgbClr val="89FF6C"/>
    <a:srgbClr val="66FF33"/>
    <a:srgbClr val="33CC33"/>
    <a:srgbClr val="092394"/>
    <a:srgbClr val="162E63"/>
    <a:srgbClr val="E5D7BD"/>
    <a:srgbClr val="E5E2C2"/>
    <a:srgbClr val="CEBF80"/>
    <a:srgbClr val="B073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1" autoAdjust="0"/>
    <p:restoredTop sz="89348" autoAdjust="0"/>
  </p:normalViewPr>
  <p:slideViewPr>
    <p:cSldViewPr snapToGrid="0">
      <p:cViewPr varScale="1">
        <p:scale>
          <a:sx n="89" d="100"/>
          <a:sy n="89" d="100"/>
        </p:scale>
        <p:origin x="-141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120"/>
    </p:cViewPr>
  </p:sorterViewPr>
  <p:notesViewPr>
    <p:cSldViewPr snapToGrid="0">
      <p:cViewPr varScale="1">
        <p:scale>
          <a:sx n="74" d="100"/>
          <a:sy n="74" d="100"/>
        </p:scale>
        <p:origin x="-274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4/27/11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extLst>
      <p:ext uri="{BB962C8B-B14F-4D97-AF65-F5344CB8AC3E}">
        <p14:creationId xmlns:p14="http://schemas.microsoft.com/office/powerpoint/2010/main" val="326385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extLst>
      <p:ext uri="{BB962C8B-B14F-4D97-AF65-F5344CB8AC3E}">
        <p14:creationId xmlns:p14="http://schemas.microsoft.com/office/powerpoint/2010/main" val="1650398616"/>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22</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26</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hData</a:t>
            </a:r>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About 2 years ago, we were talking about some of the challenges CMS was facing with their medical records and realized that the work we were doing on CCOD would go a great way towards addressing those problems.  We submitted a MIP proposal and that's when we found Dr. Christian Donahue (through</a:t>
            </a:r>
            <a:r>
              <a:rPr lang="en-US" sz="1200" kern="1200" baseline="0" dirty="0" smtClean="0">
                <a:solidFill>
                  <a:schemeClr val="tx1"/>
                </a:solidFill>
                <a:latin typeface="Arial" charset="0"/>
                <a:ea typeface="+mn-ea"/>
                <a:cs typeface="+mn-cs"/>
              </a:rPr>
              <a:t> Chris </a:t>
            </a:r>
            <a:r>
              <a:rPr lang="en-US" sz="1200" kern="1200" baseline="0" dirty="0" err="1" smtClean="0">
                <a:solidFill>
                  <a:schemeClr val="tx1"/>
                </a:solidFill>
                <a:latin typeface="Arial" charset="0"/>
                <a:ea typeface="+mn-ea"/>
                <a:cs typeface="+mn-cs"/>
              </a:rPr>
              <a:t>Spirito)</a:t>
            </a:r>
            <a:r>
              <a:rPr lang="en-US" sz="1200" kern="1200" dirty="0" err="1" smtClean="0">
                <a:solidFill>
                  <a:schemeClr val="tx1"/>
                </a:solidFill>
                <a:latin typeface="Arial" charset="0"/>
                <a:ea typeface="+mn-ea"/>
                <a:cs typeface="+mn-cs"/>
              </a:rPr>
              <a:t>and</a:t>
            </a:r>
            <a:r>
              <a:rPr lang="en-US" sz="1200" kern="1200" dirty="0" smtClean="0">
                <a:solidFill>
                  <a:schemeClr val="tx1"/>
                </a:solidFill>
                <a:latin typeface="Arial" charset="0"/>
                <a:ea typeface="+mn-ea"/>
                <a:cs typeface="+mn-cs"/>
              </a:rPr>
              <a:t> what we discovered was that the VA was facing similar issues (go to "current VA workflow" slide).</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nice</a:t>
            </a:r>
            <a:r>
              <a:rPr lang="en-US" baseline="0" dirty="0" smtClean="0"/>
              <a:t> display, specify all parameters.</a:t>
            </a:r>
          </a:p>
          <a:p>
            <a:r>
              <a:rPr lang="en-US" baseline="0" dirty="0" smtClean="0"/>
              <a:t>But most parameters are optional.</a:t>
            </a:r>
            <a:endParaRPr lang="en-US" dirty="0" smtClean="0"/>
          </a:p>
          <a:p>
            <a:r>
              <a:rPr lang="en-US" dirty="0" smtClean="0"/>
              <a:t>Only need</a:t>
            </a:r>
            <a:r>
              <a:rPr lang="en-US" baseline="0" dirty="0" smtClean="0"/>
              <a:t> to specify 5, and 3 are user specified, </a:t>
            </a:r>
            <a:r>
              <a:rPr lang="en-US" baseline="0" dirty="0" err="1" smtClean="0"/>
              <a:t>i,.e</a:t>
            </a:r>
            <a:r>
              <a:rPr lang="en-US" baseline="0" dirty="0" smtClean="0"/>
              <a:t>. Name, Type, (maybe concatenate into one?)</a:t>
            </a:r>
          </a:p>
          <a:p>
            <a:r>
              <a:rPr lang="en-US" baseline="0" dirty="0" smtClean="0"/>
              <a:t>Only two pieces of information really required, the RESTful URI, accessing the formatted data</a:t>
            </a:r>
          </a:p>
          <a:p>
            <a:r>
              <a:rPr lang="en-US" baseline="0" dirty="0" smtClean="0"/>
              <a:t>And an image icon to distinguish this component.</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a:t>
            </a:r>
            <a:r>
              <a:rPr lang="en-US" baseline="0" dirty="0" smtClean="0"/>
              <a:t> data displayed in two different components. The first, all parameters full specified, using nicely formatted Details widget.</a:t>
            </a:r>
          </a:p>
          <a:p>
            <a:r>
              <a:rPr lang="en-US" baseline="0" dirty="0" smtClean="0"/>
              <a:t>The second, with minimal parameters specified, using Default Widget. Data is displayed, but not ‘pretty’.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MedCafe + Patient Consent Management through enforceable</a:t>
            </a:r>
            <a:r>
              <a:rPr lang="en-US" baseline="0" dirty="0" smtClean="0"/>
              <a:t> policy</a:t>
            </a:r>
            <a:r>
              <a:rPr lang="en-US" dirty="0" smtClean="0"/>
              <a:t>, </a:t>
            </a:r>
          </a:p>
          <a:p>
            <a:r>
              <a:rPr lang="en-US" dirty="0" smtClean="0"/>
              <a:t>“The goal of Patient Consent Management</a:t>
            </a:r>
            <a:r>
              <a:rPr lang="en-US" baseline="0" dirty="0" smtClean="0"/>
              <a:t> </a:t>
            </a:r>
            <a:r>
              <a:rPr lang="en-US" dirty="0" smtClean="0"/>
              <a:t>project is to develop an infrastructure that allows patients to communicate their privacy preferences to anyone maintaining health information on their behalf. These preferences indicate the situations under which the patient consents to share data (obviating the need to re-obtain consent for each transfer of data). We are developing a prototype that allows us to explore the policy issues that arise when scaling to a nationwide consent management system and to show how privacy preferences can be exchanged in an enforceable, automated, form.”</a:t>
            </a:r>
            <a:endParaRPr lang="en-US" dirty="0"/>
          </a:p>
        </p:txBody>
      </p:sp>
      <p:sp>
        <p:nvSpPr>
          <p:cNvPr id="4" name="Slide Number Placeholder 3"/>
          <p:cNvSpPr>
            <a:spLocks noGrp="1"/>
          </p:cNvSpPr>
          <p:nvPr>
            <p:ph type="sldNum" sz="quarter" idx="10"/>
          </p:nvPr>
        </p:nvSpPr>
        <p:spPr/>
        <p:txBody>
          <a:bodyPr/>
          <a:lstStyle/>
          <a:p>
            <a:fld id="{DAA6D702-9C04-4FCE-B2A7-B7112C743EDB}" type="slidenum">
              <a:rPr lang="en-US" smtClean="0"/>
              <a:pPr/>
              <a:t>47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49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hData.</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50</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a:t>
            </a:r>
            <a:r>
              <a:rPr lang="en-US" dirty="0" err="1" smtClean="0"/>
              <a:t>composable</a:t>
            </a:r>
            <a:r>
              <a:rPr lang="en-US" dirty="0" smtClean="0"/>
              <a:t> interface, giving</a:t>
            </a:r>
            <a:r>
              <a:rPr lang="en-US" baseline="0" dirty="0" smtClean="0"/>
              <a:t> </a:t>
            </a:r>
            <a:r>
              <a:rPr lang="en-US" dirty="0" smtClean="0"/>
              <a:t>users maximum flexibility to configure the interface to their needs </a:t>
            </a:r>
          </a:p>
          <a:p>
            <a:r>
              <a:rPr lang="en-US" dirty="0" smtClean="0"/>
              <a:t>Create a framework in which to run standalone </a:t>
            </a:r>
            <a:r>
              <a:rPr lang="en-US" dirty="0" err="1" smtClean="0"/>
              <a:t>composable</a:t>
            </a:r>
            <a:r>
              <a:rPr lang="en-US" dirty="0" smtClean="0"/>
              <a:t>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a:t>
            </a:r>
            <a:r>
              <a:rPr lang="en-US" baseline="0" smtClean="0"/>
              <a:t>have </a:t>
            </a:r>
            <a:r>
              <a:rPr lang="en-US" baseline="0" smtClean="0"/>
              <a:t>four distinct </a:t>
            </a:r>
            <a:r>
              <a:rPr lang="en-US" baseline="0" dirty="0" smtClean="0"/>
              <a:t>pieces that make up the </a:t>
            </a:r>
            <a:r>
              <a:rPr lang="en-US" baseline="0" dirty="0" err="1" smtClean="0"/>
              <a:t>medcafe</a:t>
            </a:r>
            <a:r>
              <a:rPr lang="en-US" baseline="0" dirty="0" smtClean="0"/>
              <a:t> composable framework.</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cstate="print"/>
          <a:stretch>
            <a:fillRect/>
          </a:stretch>
        </p:blipFill>
        <p:spPr>
          <a:xfrm>
            <a:off x="3404" y="1032"/>
            <a:ext cx="9137191" cy="6855935"/>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chemeClr val="tx2">
                <a:lumMod val="40000"/>
                <a:lumOff val="60000"/>
              </a:schemeClr>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2011</a:t>
            </a:r>
            <a:r>
              <a:rPr lang="en-US" altLang="en-US" sz="600" baseline="0" dirty="0" smtClean="0"/>
              <a:t> </a:t>
            </a:r>
            <a:r>
              <a:rPr lang="en-US" altLang="en-US" sz="600" dirty="0" smtClean="0"/>
              <a:t>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pic>
        <p:nvPicPr>
          <p:cNvPr id="8" name="Picture 7" descr="mip_logo.jpg"/>
          <p:cNvPicPr>
            <a:picLocks noChangeAspect="1"/>
          </p:cNvPicPr>
          <p:nvPr userDrawn="1"/>
        </p:nvPicPr>
        <p:blipFill>
          <a:blip r:embed="rId14" cstate="print"/>
          <a:stretch>
            <a:fillRect/>
          </a:stretch>
        </p:blipFill>
        <p:spPr>
          <a:xfrm>
            <a:off x="7182771" y="250444"/>
            <a:ext cx="1547017" cy="663956"/>
          </a:xfrm>
          <a:prstGeom prst="rect">
            <a:avLst/>
          </a:prstGeom>
        </p:spPr>
      </p:pic>
      <p:sp>
        <p:nvSpPr>
          <p:cNvPr id="9" name="TextBox 8"/>
          <p:cNvSpPr txBox="1"/>
          <p:nvPr userDrawn="1"/>
        </p:nvSpPr>
        <p:spPr>
          <a:xfrm>
            <a:off x="3520565" y="6527981"/>
            <a:ext cx="404089" cy="307777"/>
          </a:xfrm>
          <a:prstGeom prst="rect">
            <a:avLst/>
          </a:prstGeom>
          <a:noFill/>
        </p:spPr>
        <p:txBody>
          <a:bodyPr wrap="none" rtlCol="0">
            <a:spAutoFit/>
          </a:bodyPr>
          <a:lstStyle/>
          <a:p>
            <a:fld id="{1DDF8A00-257F-C641-8F6F-E3850D642A6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xmlns:p14="http://schemas.microsoft.com/office/powerpoint/2010/main" id="1" dur="indefinite" restart="never" nodeType="tmRoot"/>
      </p:par>
    </p:tnLst>
  </p:timing>
  <p:hf hdr="0" ftr="0" dt="0"/>
  <p:txStyles>
    <p:titleStyle>
      <a:lvl1pPr algn="l" rtl="0" eaLnBrk="1" fontAlgn="base" hangingPunct="1">
        <a:lnSpc>
          <a:spcPts val="3000"/>
        </a:lnSpc>
        <a:spcBef>
          <a:spcPct val="0"/>
        </a:spcBef>
        <a:spcAft>
          <a:spcPct val="0"/>
        </a:spcAft>
        <a:defRPr sz="3600" b="1">
          <a:solidFill>
            <a:srgbClr val="092394"/>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chemeClr val="tx2">
            <a:lumMod val="60000"/>
            <a:lumOff val="40000"/>
          </a:schemeClr>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chemeClr val="tx2">
            <a:lumMod val="60000"/>
            <a:lumOff val="40000"/>
          </a:schemeClr>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chemeClr val="tx2">
            <a:lumMod val="60000"/>
            <a:lumOff val="40000"/>
          </a:schemeClr>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chemeClr val="tx2">
            <a:lumMod val="60000"/>
            <a:lumOff val="40000"/>
          </a:schemeClr>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chemeClr val="tx2">
            <a:lumMod val="60000"/>
            <a:lumOff val="40000"/>
          </a:schemeClr>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slide" Target="slide29.xml"/><Relationship Id="rId5" Type="http://schemas.openxmlformats.org/officeDocument/2006/relationships/slide" Target="slide31.xml"/><Relationship Id="rId6" Type="http://schemas.openxmlformats.org/officeDocument/2006/relationships/slide" Target="slide30.xml"/><Relationship Id="rId7" Type="http://schemas.openxmlformats.org/officeDocument/2006/relationships/image" Target="../media/image28.jpe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jpeg"/><Relationship Id="rId5" Type="http://schemas.openxmlformats.org/officeDocument/2006/relationships/image" Target="../media/image39.png"/><Relationship Id="rId6" Type="http://schemas.openxmlformats.org/officeDocument/2006/relationships/slide" Target="slide14.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slide" Target="slide14.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slide" Target="slide14.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40.xml"/><Relationship Id="rId4" Type="http://schemas.openxmlformats.org/officeDocument/2006/relationships/slide" Target="slide41.xml"/><Relationship Id="rId1" Type="http://schemas.openxmlformats.org/officeDocument/2006/relationships/slideLayout" Target="../slideLayouts/slideLayout2.xml"/><Relationship Id="rId2" Type="http://schemas.openxmlformats.org/officeDocument/2006/relationships/slide" Target="slide39.xml"/></Relationships>
</file>

<file path=ppt/slides/_rels/slide34.xml.rels><?xml version="1.0" encoding="UTF-8" standalone="yes"?>
<Relationships xmlns="http://schemas.openxmlformats.org/package/2006/relationships"><Relationship Id="rId3" Type="http://schemas.openxmlformats.org/officeDocument/2006/relationships/slide" Target="slide43.xml"/><Relationship Id="rId4" Type="http://schemas.openxmlformats.org/officeDocument/2006/relationships/slide" Target="slide44.xml"/><Relationship Id="rId5" Type="http://schemas.openxmlformats.org/officeDocument/2006/relationships/slide" Target="slide45.xml"/><Relationship Id="rId6" Type="http://schemas.openxmlformats.org/officeDocument/2006/relationships/slide" Target="slide46.xml"/><Relationship Id="rId1" Type="http://schemas.openxmlformats.org/officeDocument/2006/relationships/slideLayout" Target="../slideLayouts/slideLayout2.xml"/><Relationship Id="rId2" Type="http://schemas.openxmlformats.org/officeDocument/2006/relationships/slide" Target="slide4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gif"/><Relationship Id="rId8" Type="http://schemas.openxmlformats.org/officeDocument/2006/relationships/image" Target="../media/image9.jpeg"/><Relationship Id="rId9" Type="http://schemas.openxmlformats.org/officeDocument/2006/relationships/image" Target="../media/image10.jpeg"/><Relationship Id="rId10" Type="http://schemas.openxmlformats.org/officeDocument/2006/relationships/image" Target="../media/image11.jpeg"/><Relationship Id="rId11" Type="http://schemas.openxmlformats.org/officeDocument/2006/relationships/image" Target="../media/image12.gi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slide" Target="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slide" Target="slide3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slide" Target="slide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2.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slide" Target="slide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 Target="slide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gif"/><Relationship Id="rId5" Type="http://schemas.openxmlformats.org/officeDocument/2006/relationships/image" Target="../media/image17.gif"/><Relationship Id="rId6" Type="http://schemas.openxmlformats.org/officeDocument/2006/relationships/image" Target="../media/image18.gif"/><Relationship Id="rId7" Type="http://schemas.openxmlformats.org/officeDocument/2006/relationships/image" Target="../media/image19.gif"/><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smtClean="0">
                <a:solidFill>
                  <a:schemeClr val="tx1"/>
                </a:solidFill>
              </a:rPr>
              <a:t>medCafe </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3255417"/>
            <a:ext cx="6400800" cy="416781"/>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A MITRE Research Project</a:t>
            </a:r>
          </a:p>
        </p:txBody>
      </p:sp>
      <p:sp>
        <p:nvSpPr>
          <p:cNvPr id="4" name="TextBox 3"/>
          <p:cNvSpPr txBox="1"/>
          <p:nvPr/>
        </p:nvSpPr>
        <p:spPr>
          <a:xfrm>
            <a:off x="5960380" y="6154713"/>
            <a:ext cx="2958957" cy="307777"/>
          </a:xfrm>
          <a:prstGeom prst="rect">
            <a:avLst/>
          </a:prstGeom>
          <a:noFill/>
        </p:spPr>
        <p:txBody>
          <a:bodyPr wrap="square" rtlCol="0">
            <a:spAutoFit/>
          </a:bodyPr>
          <a:lstStyle/>
          <a:p>
            <a:r>
              <a:rPr lang="en-US" dirty="0" smtClean="0"/>
              <a:t>MITRE Internal Information</a:t>
            </a:r>
          </a:p>
        </p:txBody>
      </p:sp>
      <p:sp>
        <p:nvSpPr>
          <p:cNvPr id="5" name="Rectangle 3"/>
          <p:cNvSpPr txBox="1">
            <a:spLocks noChangeAspect="1" noChangeArrowheads="1"/>
          </p:cNvSpPr>
          <p:nvPr/>
        </p:nvSpPr>
        <p:spPr bwMode="auto">
          <a:xfrm>
            <a:off x="1697498" y="3342878"/>
            <a:ext cx="5435842" cy="2156573"/>
          </a:xfrm>
          <a:prstGeom prst="rect">
            <a:avLst/>
          </a:prstGeom>
          <a:noFill/>
          <a:ln w="12700">
            <a:miter lim="800000"/>
            <a:headEnd/>
            <a:tailEnd/>
          </a:ln>
        </p:spPr>
        <p:txBody>
          <a:bodyPr wrap="square" lIns="46037" tIns="41275" rIns="46037" bIns="41275" anchor="ctr" anchorCtr="1">
            <a:spAutoFit/>
          </a:bodyPr>
          <a:lstStyle/>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endParaRPr kumimoji="0" lang="en-US" altLang="en-US" sz="20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r>
              <a:rPr kumimoji="0" lang="en-US" altLang="en-US" sz="1800" b="0" i="0" u="none" strike="noStrike" kern="0" cap="none" spc="0" normalizeH="0" baseline="0" noProof="0" dirty="0" smtClean="0">
                <a:ln>
                  <a:noFill/>
                </a:ln>
                <a:effectLst/>
                <a:uLnTx/>
                <a:uFillTx/>
                <a:latin typeface="+mn-lt"/>
                <a:ea typeface="+mn-ea"/>
                <a:cs typeface="+mn-cs"/>
              </a:rPr>
              <a:t>Gail Hamilton : ghamilton@mitre.org</a:t>
            </a: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r>
              <a:rPr kumimoji="0" lang="en-US" altLang="en-US" sz="1800" b="0" i="0" u="none" strike="noStrike" kern="0" cap="none" spc="0" normalizeH="0" baseline="0" noProof="0" dirty="0" smtClean="0">
                <a:ln>
                  <a:noFill/>
                </a:ln>
                <a:effectLst/>
                <a:uLnTx/>
                <a:uFillTx/>
                <a:latin typeface="+mn-lt"/>
                <a:ea typeface="+mn-ea"/>
                <a:cs typeface="+mn-cs"/>
              </a:rPr>
              <a:t> Jeff</a:t>
            </a:r>
            <a:r>
              <a:rPr kumimoji="0" lang="en-US" altLang="en-US" sz="1800" b="0" i="0" u="none" strike="noStrike" kern="0" cap="none" spc="0" normalizeH="0" noProof="0" dirty="0" smtClean="0">
                <a:ln>
                  <a:noFill/>
                </a:ln>
                <a:effectLst/>
                <a:uLnTx/>
                <a:uFillTx/>
                <a:latin typeface="+mn-lt"/>
                <a:ea typeface="+mn-ea"/>
                <a:cs typeface="+mn-cs"/>
              </a:rPr>
              <a:t> Hoyt : jchoyt@mitre.org</a:t>
            </a:r>
            <a:endParaRPr lang="en-US" altLang="en-US" sz="1800" kern="0" dirty="0" smtClean="0">
              <a:latin typeface="+mn-lt"/>
            </a:endParaRP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r>
              <a:rPr lang="en-US" altLang="en-US" sz="1800" kern="0" noProof="0" dirty="0" smtClean="0"/>
              <a:t>Mary Greer : </a:t>
            </a:r>
            <a:r>
              <a:rPr lang="en-US" altLang="en-US" sz="1800" kern="0" noProof="0" dirty="0" err="1" smtClean="0"/>
              <a:t>mgreer@mitre.org</a:t>
            </a:r>
            <a:r>
              <a:rPr lang="en-US" altLang="en-US" sz="1800" kern="0" noProof="0" dirty="0" smtClean="0"/>
              <a:t>	</a:t>
            </a:r>
            <a:endParaRPr kumimoji="0" lang="en-US" altLang="en-US" sz="1800" b="0" i="0" u="none" strike="noStrike" kern="0" cap="none" spc="0" normalizeH="0" noProof="0" dirty="0" smtClean="0">
              <a:ln>
                <a:noFill/>
              </a:ln>
              <a:effectLst/>
              <a:uLnTx/>
              <a:uFillTx/>
              <a:latin typeface="+mn-lt"/>
              <a:ea typeface="+mn-ea"/>
              <a:cs typeface="+mn-cs"/>
            </a:endParaRP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endParaRPr lang="en-US" altLang="en-US" sz="2000" kern="0" dirty="0" smtClean="0">
              <a:solidFill>
                <a:srgbClr val="FF0000"/>
              </a:solidFill>
              <a:latin typeface="+mn-lt"/>
            </a:endParaRPr>
          </a:p>
        </p:txBody>
      </p:sp>
      <p:sp>
        <p:nvSpPr>
          <p:cNvPr id="6" name="TextBox 5"/>
          <p:cNvSpPr txBox="1"/>
          <p:nvPr/>
        </p:nvSpPr>
        <p:spPr>
          <a:xfrm>
            <a:off x="3431671" y="5238517"/>
            <a:ext cx="1379062" cy="307777"/>
          </a:xfrm>
          <a:prstGeom prst="rect">
            <a:avLst/>
          </a:prstGeom>
          <a:noFill/>
        </p:spPr>
        <p:txBody>
          <a:bodyPr wrap="none" rtlCol="0">
            <a:spAutoFit/>
          </a:bodyPr>
          <a:lstStyle/>
          <a:p>
            <a:r>
              <a:rPr lang="en-US" dirty="0" smtClean="0"/>
              <a:t>April 28</a:t>
            </a:r>
            <a:r>
              <a:rPr lang="en-US" baseline="30000" dirty="0" smtClean="0"/>
              <a:t>th</a:t>
            </a:r>
            <a:r>
              <a:rPr lang="en-US" dirty="0" smtClean="0"/>
              <a:t>, 2011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6" y="1872950"/>
            <a:ext cx="8339123" cy="4673600"/>
          </a:xfrm>
        </p:spPr>
        <p:txBody>
          <a:bodyPr/>
          <a:lstStyle/>
          <a:p>
            <a:pPr>
              <a:spcAft>
                <a:spcPts val="300"/>
              </a:spcAft>
            </a:pPr>
            <a:r>
              <a:rPr lang="en-US" dirty="0" smtClean="0"/>
              <a:t>Customizable via Component composition</a:t>
            </a:r>
          </a:p>
          <a:p>
            <a:pPr lvl="1">
              <a:spcAft>
                <a:spcPts val="300"/>
              </a:spcAft>
            </a:pPr>
            <a:r>
              <a:rPr lang="en-US" dirty="0" smtClean="0"/>
              <a:t>User selects which components to use</a:t>
            </a:r>
          </a:p>
          <a:p>
            <a:pPr>
              <a:spcAft>
                <a:spcPts val="300"/>
              </a:spcAft>
            </a:pPr>
            <a:r>
              <a:rPr lang="en-US" dirty="0" smtClean="0"/>
              <a:t>Default views (templates)</a:t>
            </a:r>
          </a:p>
          <a:p>
            <a:pPr lvl="1">
              <a:spcAft>
                <a:spcPts val="300"/>
              </a:spcAft>
            </a:pPr>
            <a:r>
              <a:rPr lang="en-US" dirty="0" smtClean="0"/>
              <a:t>Start with default collection of components</a:t>
            </a:r>
          </a:p>
          <a:p>
            <a:pPr lvl="1">
              <a:spcAft>
                <a:spcPts val="300"/>
              </a:spcAft>
            </a:pPr>
            <a:r>
              <a:rPr lang="en-US" dirty="0" smtClean="0"/>
              <a:t>Good for those who don’t want to customize</a:t>
            </a:r>
          </a:p>
          <a:p>
            <a:pPr>
              <a:spcAft>
                <a:spcPts val="300"/>
              </a:spcAft>
            </a:pPr>
            <a:r>
              <a:rPr lang="en-US" dirty="0" smtClean="0"/>
              <a:t>Clinician defined views</a:t>
            </a:r>
          </a:p>
          <a:p>
            <a:pPr lvl="1">
              <a:spcAft>
                <a:spcPts val="300"/>
              </a:spcAft>
            </a:pPr>
            <a:r>
              <a:rPr lang="en-US" dirty="0" smtClean="0"/>
              <a:t>Some specialists, advanced users wish to customize their view for their patients</a:t>
            </a:r>
          </a:p>
          <a:p>
            <a:pPr lvl="1">
              <a:spcAft>
                <a:spcPts val="300"/>
              </a:spcAft>
            </a:pPr>
            <a:r>
              <a:rPr lang="en-US" dirty="0" smtClean="0"/>
              <a:t>Aligns with patient use cases</a:t>
            </a:r>
          </a:p>
          <a:p>
            <a:pPr>
              <a:spcAft>
                <a:spcPts val="300"/>
              </a:spcAft>
            </a:pPr>
            <a:r>
              <a:rPr lang="en-US" dirty="0" smtClean="0"/>
              <a:t>Per patient views</a:t>
            </a:r>
          </a:p>
          <a:p>
            <a:pPr lvl="1">
              <a:spcAft>
                <a:spcPts val="300"/>
              </a:spcAft>
            </a:pPr>
            <a:r>
              <a:rPr lang="en-US" dirty="0" smtClean="0"/>
              <a:t>Some patients do not “fit the mold”</a:t>
            </a:r>
          </a:p>
          <a:p>
            <a:pPr lvl="1">
              <a:spcAft>
                <a:spcPts val="300"/>
              </a:spcAft>
            </a:pPr>
            <a:r>
              <a:rPr lang="en-US" dirty="0" smtClean="0"/>
              <a:t>Modify a view for a specific patient and save it</a:t>
            </a:r>
          </a:p>
          <a:p>
            <a:pPr lvl="2">
              <a:spcAft>
                <a:spcPts val="300"/>
              </a:spcAft>
            </a:pPr>
            <a:r>
              <a:rPr lang="en-US" dirty="0" smtClean="0"/>
              <a:t>Speeds re-engagement with a patient</a:t>
            </a:r>
            <a:endParaRPr lang="en-US" dirty="0"/>
          </a:p>
        </p:txBody>
      </p:sp>
      <p:pic>
        <p:nvPicPr>
          <p:cNvPr id="4" name="Picture 3" descr="puzzle.jpg"/>
          <p:cNvPicPr>
            <a:picLocks noChangeAspect="1"/>
          </p:cNvPicPr>
          <p:nvPr/>
        </p:nvPicPr>
        <p:blipFill>
          <a:blip r:embed="rId3" cstate="print"/>
          <a:stretch>
            <a:fillRect/>
          </a:stretch>
        </p:blipFill>
        <p:spPr>
          <a:xfrm>
            <a:off x="3708400" y="777120"/>
            <a:ext cx="1447800" cy="115824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Loose Coupler: </a:t>
            </a:r>
            <a:br>
              <a:rPr lang="en-US" dirty="0" smtClean="0"/>
            </a:br>
            <a:r>
              <a:rPr lang="en-US" dirty="0" smtClean="0"/>
              <a:t>Consistent Access to Data</a:t>
            </a:r>
            <a:endParaRPr lang="en-US" dirty="0"/>
          </a:p>
        </p:txBody>
      </p:sp>
      <p:sp>
        <p:nvSpPr>
          <p:cNvPr id="3" name="Content Placeholder 2"/>
          <p:cNvSpPr>
            <a:spLocks noGrp="1"/>
          </p:cNvSpPr>
          <p:nvPr>
            <p:ph idx="1"/>
          </p:nvPr>
        </p:nvSpPr>
        <p:spPr>
          <a:xfrm>
            <a:off x="454690" y="2670108"/>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Consistent method of access</a:t>
            </a:r>
          </a:p>
          <a:p>
            <a:pPr lvl="1"/>
            <a:r>
              <a:rPr lang="en-US" dirty="0" smtClean="0"/>
              <a:t>Data sources transparent to user</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cstate="print"/>
          <a:stretch>
            <a:fillRect/>
          </a:stretch>
        </p:blipFill>
        <p:spPr>
          <a:xfrm>
            <a:off x="3053095" y="1316500"/>
            <a:ext cx="1733550" cy="129848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09259" y="831850"/>
            <a:ext cx="7164742" cy="4948842"/>
          </a:xfrm>
          <a:ln w="25400">
            <a:solidFill>
              <a:schemeClr val="tx2">
                <a:lumMod val="20000"/>
                <a:lumOff val="80000"/>
              </a:schemeClr>
            </a:solidFill>
            <a:round/>
          </a:ln>
          <a:effectLst>
            <a:reflection blurRad="6350" stA="50000" endA="300" endPos="90000" dir="5400000" sy="-100000" algn="bl" rotWithShape="0"/>
          </a:effectLst>
        </p:spPr>
      </p:pic>
      <p:sp>
        <p:nvSpPr>
          <p:cNvPr id="5" name="TextBox 4"/>
          <p:cNvSpPr txBox="1"/>
          <p:nvPr/>
        </p:nvSpPr>
        <p:spPr>
          <a:xfrm>
            <a:off x="1066800" y="5943600"/>
            <a:ext cx="714801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Flexible 5 pane interface, adaptable to clinician’s needs. Panes can be hidden or shown.</a:t>
            </a:r>
            <a:endParaRPr lang="en-US" dirty="0"/>
          </a:p>
        </p:txBody>
      </p:sp>
      <p:sp>
        <p:nvSpPr>
          <p:cNvPr id="6" name="TextBox 5"/>
          <p:cNvSpPr txBox="1"/>
          <p:nvPr/>
        </p:nvSpPr>
        <p:spPr>
          <a:xfrm>
            <a:off x="3429000" y="1168400"/>
            <a:ext cx="5444256" cy="307777"/>
          </a:xfrm>
          <a:prstGeom prst="rect">
            <a:avLst/>
          </a:prstGeom>
          <a:solidFill>
            <a:schemeClr val="tx2">
              <a:lumMod val="20000"/>
              <a:lumOff val="80000"/>
              <a:alpha val="54000"/>
            </a:schemeClr>
          </a:solidFill>
          <a:effectLst>
            <a:softEdge rad="38100"/>
          </a:effectLst>
        </p:spPr>
        <p:txBody>
          <a:bodyPr wrap="none" rtlCol="0">
            <a:spAutoFit/>
          </a:bodyPr>
          <a:lstStyle/>
          <a:p>
            <a:r>
              <a:rPr lang="en-US" dirty="0" smtClean="0"/>
              <a:t>Top Pane: Coversheet containing commonly required patient data. </a:t>
            </a:r>
            <a:endParaRPr lang="en-US" dirty="0"/>
          </a:p>
        </p:txBody>
      </p:sp>
      <p:sp>
        <p:nvSpPr>
          <p:cNvPr id="7" name="TextBox 6"/>
          <p:cNvSpPr txBox="1"/>
          <p:nvPr/>
        </p:nvSpPr>
        <p:spPr>
          <a:xfrm>
            <a:off x="5400251" y="4851400"/>
            <a:ext cx="3618298" cy="738664"/>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Right hand pane contains list of</a:t>
            </a:r>
          </a:p>
          <a:p>
            <a:r>
              <a:rPr lang="en-US" dirty="0" smtClean="0"/>
              <a:t> components that can be drag and dropped</a:t>
            </a:r>
          </a:p>
          <a:p>
            <a:r>
              <a:rPr lang="en-US" dirty="0" smtClean="0"/>
              <a:t> into the center pane </a:t>
            </a:r>
            <a:endParaRPr lang="en-US" dirty="0"/>
          </a:p>
        </p:txBody>
      </p:sp>
      <p:sp>
        <p:nvSpPr>
          <p:cNvPr id="9" name="TextBox 8"/>
          <p:cNvSpPr txBox="1"/>
          <p:nvPr/>
        </p:nvSpPr>
        <p:spPr>
          <a:xfrm>
            <a:off x="980651" y="5232400"/>
            <a:ext cx="4057058" cy="30777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Center pane contains composable patient record</a:t>
            </a:r>
            <a:endParaRPr lang="en-US" dirty="0"/>
          </a:p>
        </p:txBody>
      </p:sp>
      <p:sp>
        <p:nvSpPr>
          <p:cNvPr id="10" name="TextBox 9"/>
          <p:cNvSpPr txBox="1"/>
          <p:nvPr/>
        </p:nvSpPr>
        <p:spPr>
          <a:xfrm>
            <a:off x="167851" y="3848100"/>
            <a:ext cx="2056973" cy="95410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Left pane contains </a:t>
            </a:r>
          </a:p>
          <a:p>
            <a:r>
              <a:rPr lang="en-US" dirty="0" smtClean="0"/>
              <a:t>Patient look up</a:t>
            </a:r>
          </a:p>
          <a:p>
            <a:r>
              <a:rPr lang="en-US" dirty="0" smtClean="0"/>
              <a:t>and </a:t>
            </a:r>
          </a:p>
          <a:p>
            <a:r>
              <a:rPr lang="en-US" dirty="0" smtClean="0"/>
              <a:t>scheduling functionality</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5473700" y="889000"/>
            <a:ext cx="3505200" cy="5397500"/>
          </a:xfrm>
          <a:prstGeom prst="roundRect">
            <a:avLst/>
          </a:prstGeom>
          <a:gradFill>
            <a:gsLst>
              <a:gs pos="9000">
                <a:schemeClr val="bg1"/>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pic>
        <p:nvPicPr>
          <p:cNvPr id="11" name="Picture 10" descr="medCafe-Component.png"/>
          <p:cNvPicPr>
            <a:picLocks noChangeAspect="1"/>
          </p:cNvPicPr>
          <p:nvPr/>
        </p:nvPicPr>
        <p:blipFill>
          <a:blip r:embed="rId3" cstate="print"/>
          <a:stretch>
            <a:fillRect/>
          </a:stretch>
        </p:blipFill>
        <p:spPr>
          <a:xfrm>
            <a:off x="5664486" y="1143187"/>
            <a:ext cx="2044414" cy="1340227"/>
          </a:xfrm>
          <a:prstGeom prst="rect">
            <a:avLst/>
          </a:prstGeom>
          <a:effectLst>
            <a:reflection blurRad="6350" stA="50000" endA="300" endPos="90000" dir="5400000" sy="-100000" algn="bl" rotWithShape="0"/>
          </a:effectLst>
        </p:spPr>
      </p:pic>
      <p:cxnSp>
        <p:nvCxnSpPr>
          <p:cNvPr id="14" name="Straight Arrow Connector 13"/>
          <p:cNvCxnSpPr/>
          <p:nvPr/>
        </p:nvCxnSpPr>
        <p:spPr>
          <a:xfrm rot="5400000">
            <a:off x="6338094" y="2870202"/>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Adding A New Capability	</a:t>
            </a:r>
            <a:endParaRPr lang="en-US" dirty="0"/>
          </a:p>
        </p:txBody>
      </p:sp>
      <p:sp>
        <p:nvSpPr>
          <p:cNvPr id="3" name="Content Placeholder 2"/>
          <p:cNvSpPr>
            <a:spLocks noGrp="1"/>
          </p:cNvSpPr>
          <p:nvPr>
            <p:ph idx="1"/>
          </p:nvPr>
        </p:nvSpPr>
        <p:spPr>
          <a:xfrm>
            <a:off x="279400" y="1003300"/>
            <a:ext cx="5168900" cy="5854700"/>
          </a:xfrm>
        </p:spPr>
        <p:txBody>
          <a:bodyPr/>
          <a:lstStyle/>
          <a:p>
            <a:pPr>
              <a:spcAft>
                <a:spcPts val="0"/>
              </a:spcAft>
            </a:pPr>
            <a:r>
              <a:rPr lang="en-US" dirty="0" smtClean="0"/>
              <a:t>Add New Component</a:t>
            </a:r>
          </a:p>
          <a:p>
            <a:pPr lvl="1">
              <a:spcAft>
                <a:spcPts val="0"/>
              </a:spcAft>
            </a:pPr>
            <a:r>
              <a:rPr lang="en-US" sz="1800" dirty="0" smtClean="0"/>
              <a:t>Create and add a component + icon</a:t>
            </a:r>
          </a:p>
          <a:p>
            <a:pPr lvl="1">
              <a:spcAft>
                <a:spcPts val="0"/>
              </a:spcAft>
            </a:pPr>
            <a:r>
              <a:rPr lang="en-US" sz="1800" dirty="0" smtClean="0"/>
              <a:t>Supply RESTful web URI for data</a:t>
            </a:r>
          </a:p>
          <a:p>
            <a:pPr>
              <a:spcAft>
                <a:spcPts val="0"/>
              </a:spcAft>
            </a:pPr>
            <a:r>
              <a:rPr lang="en-US" dirty="0" smtClean="0"/>
              <a:t>Add New Data Source</a:t>
            </a:r>
          </a:p>
          <a:p>
            <a:pPr lvl="1">
              <a:spcAft>
                <a:spcPts val="0"/>
              </a:spcAft>
            </a:pPr>
            <a:r>
              <a:rPr lang="en-US" sz="1800" dirty="0" smtClean="0"/>
              <a:t>Determine if adaptor between hData and data source exists</a:t>
            </a:r>
          </a:p>
          <a:p>
            <a:pPr lvl="1">
              <a:spcAft>
                <a:spcPts val="0"/>
              </a:spcAft>
            </a:pPr>
            <a:r>
              <a:rPr lang="en-US" sz="1800" dirty="0" smtClean="0"/>
              <a:t>If none exists, create adaptor to format target data source (hData)</a:t>
            </a:r>
          </a:p>
          <a:p>
            <a:pPr lvl="1">
              <a:spcAft>
                <a:spcPts val="0"/>
              </a:spcAft>
            </a:pPr>
            <a:r>
              <a:rPr lang="en-US" sz="1800" dirty="0" smtClean="0"/>
              <a:t>Expose data source as RESTful service</a:t>
            </a:r>
          </a:p>
          <a:p>
            <a:pPr lvl="1">
              <a:spcAft>
                <a:spcPts val="0"/>
              </a:spcAft>
            </a:pPr>
            <a:r>
              <a:rPr lang="en-US" sz="1800" dirty="0" smtClean="0"/>
              <a:t>Add RESTful URI to medCafe</a:t>
            </a:r>
          </a:p>
          <a:p>
            <a:pPr lvl="2">
              <a:spcAft>
                <a:spcPts val="0"/>
              </a:spcAft>
            </a:pPr>
            <a:r>
              <a:rPr lang="en-US" sz="1600" dirty="0" smtClean="0"/>
              <a:t>View through default component</a:t>
            </a:r>
          </a:p>
          <a:p>
            <a:pPr lvl="2">
              <a:spcAft>
                <a:spcPts val="0"/>
              </a:spcAft>
            </a:pPr>
            <a:r>
              <a:rPr lang="en-US" sz="1600" dirty="0" smtClean="0"/>
              <a:t>View using existing component</a:t>
            </a:r>
          </a:p>
          <a:p>
            <a:pPr lvl="2">
              <a:spcAft>
                <a:spcPts val="0"/>
              </a:spcAft>
            </a:pPr>
            <a:r>
              <a:rPr lang="en-US" sz="1600" dirty="0" smtClean="0"/>
              <a:t>Add new component</a:t>
            </a:r>
          </a:p>
          <a:p>
            <a:pPr>
              <a:spcAft>
                <a:spcPts val="0"/>
              </a:spcAft>
            </a:pPr>
            <a:r>
              <a:rPr lang="en-US" dirty="0" smtClean="0"/>
              <a:t>For more details</a:t>
            </a:r>
            <a:endParaRPr lang="en-US" dirty="0" smtClean="0">
              <a:hlinkClick r:id="rId4" action="ppaction://hlinksldjump"/>
            </a:endParaRPr>
          </a:p>
          <a:p>
            <a:pPr lvl="2">
              <a:spcAft>
                <a:spcPts val="0"/>
              </a:spcAft>
            </a:pPr>
            <a:r>
              <a:rPr lang="en-US" dirty="0" smtClean="0">
                <a:hlinkClick r:id="rId4" action="ppaction://hlinksldjump"/>
              </a:rPr>
              <a:t>Converting Data to GUI Component</a:t>
            </a:r>
            <a:endParaRPr lang="en-US" dirty="0" smtClean="0"/>
          </a:p>
          <a:p>
            <a:pPr lvl="2">
              <a:spcAft>
                <a:spcPts val="0"/>
              </a:spcAft>
            </a:pPr>
            <a:r>
              <a:rPr lang="en-US" dirty="0" smtClean="0">
                <a:hlinkClick r:id="rId5" action="ppaction://hlinksldjump"/>
              </a:rPr>
              <a:t>Customizing Components</a:t>
            </a:r>
            <a:endParaRPr lang="en-US" dirty="0" smtClean="0"/>
          </a:p>
          <a:p>
            <a:pPr lvl="2">
              <a:spcAft>
                <a:spcPts val="0"/>
              </a:spcAft>
            </a:pPr>
            <a:r>
              <a:rPr lang="en-US" dirty="0" smtClean="0">
                <a:hlinkClick r:id="rId6" action="ppaction://hlinksldjump"/>
              </a:rPr>
              <a:t>Adding a New  Component</a:t>
            </a:r>
            <a:endParaRPr lang="en-US" dirty="0" smtClean="0"/>
          </a:p>
          <a:p>
            <a:pPr lvl="2">
              <a:spcAft>
                <a:spcPts val="400"/>
              </a:spcAft>
            </a:pPr>
            <a:endParaRPr lang="en-US" dirty="0" smtClean="0"/>
          </a:p>
          <a:p>
            <a:pPr lvl="1"/>
            <a:endParaRPr lang="en-US" dirty="0" smtClean="0"/>
          </a:p>
          <a:p>
            <a:endParaRPr lang="en-US" dirty="0"/>
          </a:p>
        </p:txBody>
      </p:sp>
      <p:pic>
        <p:nvPicPr>
          <p:cNvPr id="10" name="Picture 9"/>
          <p:cNvPicPr>
            <a:picLocks noChangeAspect="1"/>
          </p:cNvPicPr>
          <p:nvPr/>
        </p:nvPicPr>
        <p:blipFill>
          <a:blip r:embed="rId7" cstate="print"/>
          <a:stretch>
            <a:fillRect/>
          </a:stretch>
        </p:blipFill>
        <p:spPr>
          <a:xfrm>
            <a:off x="6264657" y="4203700"/>
            <a:ext cx="771144" cy="1081043"/>
          </a:xfrm>
          <a:prstGeom prst="rect">
            <a:avLst/>
          </a:prstGeom>
          <a:effectLst>
            <a:reflection blurRad="6350" stA="50000" endA="300" endPos="90000" dir="5400000" sy="-100000" algn="bl" rotWithShape="0"/>
          </a:effectLst>
        </p:spPr>
      </p:pic>
      <p:pic>
        <p:nvPicPr>
          <p:cNvPr id="12" name="Picture 11" descr="hData_logo.png"/>
          <p:cNvPicPr>
            <a:picLocks noChangeAspect="1"/>
          </p:cNvPicPr>
          <p:nvPr/>
        </p:nvPicPr>
        <p:blipFill>
          <a:blip r:embed="rId8" cstate="print"/>
          <a:stretch>
            <a:fillRect/>
          </a:stretch>
        </p:blipFill>
        <p:spPr>
          <a:xfrm>
            <a:off x="5918463" y="3162371"/>
            <a:ext cx="1532971" cy="406330"/>
          </a:xfrm>
          <a:prstGeom prst="rect">
            <a:avLst/>
          </a:prstGeom>
          <a:effectLst>
            <a:outerShdw blurRad="50800" dist="38100" dir="2700000" algn="tl" rotWithShape="0">
              <a:srgbClr val="000000">
                <a:alpha val="43000"/>
              </a:srgbClr>
            </a:outerShdw>
          </a:effectLst>
        </p:spPr>
      </p:pic>
      <p:cxnSp>
        <p:nvCxnSpPr>
          <p:cNvPr id="30" name="Straight Arrow Connector 29"/>
          <p:cNvCxnSpPr/>
          <p:nvPr/>
        </p:nvCxnSpPr>
        <p:spPr>
          <a:xfrm rot="5400000">
            <a:off x="6338094" y="3886203"/>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pic>
        <p:nvPicPr>
          <p:cNvPr id="33" name="Picture 32" descr="question.png"/>
          <p:cNvPicPr>
            <a:picLocks noChangeAspect="1"/>
          </p:cNvPicPr>
          <p:nvPr/>
        </p:nvPicPr>
        <p:blipFill>
          <a:blip r:embed="rId9" cstate="print"/>
          <a:stretch>
            <a:fillRect/>
          </a:stretch>
        </p:blipFill>
        <p:spPr>
          <a:xfrm>
            <a:off x="8064662" y="1270095"/>
            <a:ext cx="744774" cy="876205"/>
          </a:xfrm>
          <a:prstGeom prst="rect">
            <a:avLst/>
          </a:prstGeom>
        </p:spPr>
      </p:pic>
      <p:sp>
        <p:nvSpPr>
          <p:cNvPr id="34" name="Plus 33"/>
          <p:cNvSpPr/>
          <p:nvPr/>
        </p:nvSpPr>
        <p:spPr>
          <a:xfrm>
            <a:off x="7734300" y="1485900"/>
            <a:ext cx="304800" cy="342900"/>
          </a:xfrm>
          <a:prstGeom prst="mathPlus">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10" cstate="print"/>
          <a:stretch>
            <a:fillRect/>
          </a:stretch>
        </p:blipFill>
        <p:spPr>
          <a:xfrm>
            <a:off x="7842250" y="4222750"/>
            <a:ext cx="816345" cy="1047750"/>
          </a:xfrm>
          <a:prstGeom prst="rect">
            <a:avLst/>
          </a:prstGeom>
          <a:effectLst>
            <a:reflection stA="50000" endPos="75000" dist="12700" dir="5400000" sy="-100000" algn="bl" rotWithShape="0"/>
          </a:effectLst>
        </p:spPr>
      </p:pic>
      <p:cxnSp>
        <p:nvCxnSpPr>
          <p:cNvPr id="37" name="Straight Arrow Connector 36"/>
          <p:cNvCxnSpPr>
            <a:stCxn id="10" idx="3"/>
            <a:endCxn id="36" idx="1"/>
          </p:cNvCxnSpPr>
          <p:nvPr/>
        </p:nvCxnSpPr>
        <p:spPr>
          <a:xfrm>
            <a:off x="7035801" y="4744222"/>
            <a:ext cx="806449" cy="2403"/>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721600" y="5486400"/>
            <a:ext cx="1152654" cy="307777"/>
          </a:xfrm>
          <a:prstGeom prst="rect">
            <a:avLst/>
          </a:prstGeom>
          <a:noFill/>
        </p:spPr>
        <p:txBody>
          <a:bodyPr wrap="none" rtlCol="0">
            <a:spAutoFit/>
          </a:bodyPr>
          <a:lstStyle/>
          <a:p>
            <a:r>
              <a:rPr lang="en-US" dirty="0" smtClean="0"/>
              <a:t>Data source</a:t>
            </a:r>
            <a:endParaRPr lang="en-US" dirty="0"/>
          </a:p>
        </p:txBody>
      </p:sp>
      <p:sp>
        <p:nvSpPr>
          <p:cNvPr id="41" name="TextBox 40"/>
          <p:cNvSpPr txBox="1"/>
          <p:nvPr/>
        </p:nvSpPr>
        <p:spPr>
          <a:xfrm>
            <a:off x="6223000" y="5372100"/>
            <a:ext cx="813481" cy="307777"/>
          </a:xfrm>
          <a:prstGeom prst="rect">
            <a:avLst/>
          </a:prstGeom>
          <a:noFill/>
        </p:spPr>
        <p:txBody>
          <a:bodyPr wrap="none" rtlCol="0">
            <a:spAutoFit/>
          </a:bodyPr>
          <a:lstStyle/>
          <a:p>
            <a:r>
              <a:rPr lang="en-US" dirty="0" smtClean="0"/>
              <a:t>Adaptor</a:t>
            </a:r>
            <a:endParaRPr lang="en-US" dirty="0"/>
          </a:p>
        </p:txBody>
      </p:sp>
      <p:sp>
        <p:nvSpPr>
          <p:cNvPr id="16" name="TextBox 15"/>
          <p:cNvSpPr txBox="1"/>
          <p:nvPr/>
        </p:nvSpPr>
        <p:spPr>
          <a:xfrm>
            <a:off x="2368884" y="6426869"/>
            <a:ext cx="2890535" cy="307777"/>
          </a:xfrm>
          <a:prstGeom prst="rect">
            <a:avLst/>
          </a:prstGeom>
          <a:noFill/>
        </p:spPr>
        <p:txBody>
          <a:bodyPr wrap="none" rtlCol="0">
            <a:spAutoFit/>
          </a:bodyPr>
          <a:lstStyle/>
          <a:p>
            <a:r>
              <a:rPr lang="en-US" dirty="0" smtClean="0"/>
              <a:t>URI = Uniform Resource Identifier</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50800"/>
            <a:ext cx="8229600" cy="533400"/>
          </a:xfrm>
        </p:spPr>
        <p:txBody>
          <a:bodyPr/>
          <a:lstStyle/>
          <a:p>
            <a:r>
              <a:rPr lang="en-US" dirty="0" smtClean="0"/>
              <a:t>MedCafe	: Industry Feedback</a:t>
            </a:r>
            <a:endParaRPr lang="en-US" dirty="0"/>
          </a:p>
        </p:txBody>
      </p:sp>
      <p:sp>
        <p:nvSpPr>
          <p:cNvPr id="3" name="Content Placeholder 2"/>
          <p:cNvSpPr>
            <a:spLocks noGrp="1"/>
          </p:cNvSpPr>
          <p:nvPr>
            <p:ph idx="1"/>
          </p:nvPr>
        </p:nvSpPr>
        <p:spPr>
          <a:xfrm>
            <a:off x="330200" y="609600"/>
            <a:ext cx="8128000" cy="4808538"/>
          </a:xfrm>
        </p:spPr>
        <p:txBody>
          <a:bodyPr/>
          <a:lstStyle/>
          <a:p>
            <a:pPr>
              <a:spcAft>
                <a:spcPts val="0"/>
              </a:spcAft>
            </a:pPr>
            <a:r>
              <a:rPr lang="en-US" dirty="0" smtClean="0"/>
              <a:t>From meeting with Open Health Tools</a:t>
            </a:r>
          </a:p>
          <a:p>
            <a:pPr lvl="1">
              <a:spcAft>
                <a:spcPts val="0"/>
              </a:spcAft>
            </a:pPr>
            <a:r>
              <a:rPr lang="en-US" dirty="0" smtClean="0"/>
              <a:t>Rob </a:t>
            </a:r>
            <a:r>
              <a:rPr lang="en-US" dirty="0" err="1" smtClean="0"/>
              <a:t>Kolodner</a:t>
            </a:r>
            <a:r>
              <a:rPr lang="en-US" dirty="0" smtClean="0"/>
              <a:t>, </a:t>
            </a:r>
          </a:p>
          <a:p>
            <a:pPr lvl="2">
              <a:spcAft>
                <a:spcPts val="0"/>
              </a:spcAft>
            </a:pPr>
            <a:r>
              <a:rPr lang="en-US" dirty="0" smtClean="0"/>
              <a:t>Chief Technology Officer for Open Health Tools</a:t>
            </a:r>
          </a:p>
          <a:p>
            <a:pPr lvl="2">
              <a:spcAft>
                <a:spcPts val="0"/>
              </a:spcAft>
            </a:pPr>
            <a:r>
              <a:rPr lang="en-US" dirty="0" smtClean="0"/>
              <a:t> Former National Coordinator for Health IT</a:t>
            </a:r>
          </a:p>
          <a:p>
            <a:pPr lvl="1">
              <a:spcAft>
                <a:spcPts val="0"/>
              </a:spcAft>
            </a:pPr>
            <a:r>
              <a:rPr lang="en-US" dirty="0" smtClean="0"/>
              <a:t>Skip </a:t>
            </a:r>
            <a:r>
              <a:rPr lang="en-US" dirty="0" err="1" smtClean="0"/>
              <a:t>McGaughey</a:t>
            </a:r>
            <a:endParaRPr lang="en-US" dirty="0" smtClean="0"/>
          </a:p>
          <a:p>
            <a:pPr lvl="2">
              <a:spcAft>
                <a:spcPts val="0"/>
              </a:spcAft>
            </a:pPr>
            <a:r>
              <a:rPr lang="en-US" dirty="0" smtClean="0"/>
              <a:t> (Executive Director) of Open Health Tools </a:t>
            </a:r>
          </a:p>
          <a:p>
            <a:pPr lvl="2">
              <a:spcAft>
                <a:spcPts val="0"/>
              </a:spcAft>
            </a:pPr>
            <a:r>
              <a:rPr lang="en-US" dirty="0" smtClean="0"/>
              <a:t>Co Founder of Eclipse</a:t>
            </a:r>
          </a:p>
          <a:p>
            <a:pPr lvl="1">
              <a:spcAft>
                <a:spcPts val="0"/>
              </a:spcAft>
            </a:pPr>
            <a:r>
              <a:rPr lang="en-US" dirty="0" smtClean="0"/>
              <a:t>“You solved a lot of the really hard problems”</a:t>
            </a:r>
            <a:endParaRPr lang="en-US" baseline="30000" dirty="0" smtClean="0"/>
          </a:p>
          <a:p>
            <a:pPr lvl="1">
              <a:spcAft>
                <a:spcPts val="0"/>
              </a:spcAft>
            </a:pPr>
            <a:r>
              <a:rPr lang="en-US" dirty="0" smtClean="0"/>
              <a:t>“there are many who want to work to solve the next generation of the UI [user-defined GUIs], which you've already thought through most of”</a:t>
            </a:r>
          </a:p>
          <a:p>
            <a:pPr marL="292100" lvl="2" indent="-292100">
              <a:lnSpc>
                <a:spcPts val="2600"/>
              </a:lnSpc>
              <a:spcAft>
                <a:spcPts val="0"/>
              </a:spcAft>
              <a:buSzPct val="120000"/>
            </a:pPr>
            <a:r>
              <a:rPr lang="en-US" sz="2000" dirty="0" smtClean="0"/>
              <a:t>From Demo to Clinical Groupware Collaborative</a:t>
            </a:r>
          </a:p>
          <a:p>
            <a:pPr lvl="1">
              <a:spcBef>
                <a:spcPts val="0"/>
              </a:spcBef>
              <a:spcAft>
                <a:spcPts val="0"/>
              </a:spcAft>
            </a:pPr>
            <a:r>
              <a:rPr lang="en-US" dirty="0" smtClean="0"/>
              <a:t>David </a:t>
            </a:r>
            <a:r>
              <a:rPr lang="en-US" dirty="0" err="1" smtClean="0"/>
              <a:t>Kibbe</a:t>
            </a:r>
            <a:endParaRPr lang="en-US" dirty="0" smtClean="0"/>
          </a:p>
          <a:p>
            <a:pPr lvl="2">
              <a:spcBef>
                <a:spcPts val="0"/>
              </a:spcBef>
              <a:spcAft>
                <a:spcPts val="0"/>
              </a:spcAft>
            </a:pPr>
            <a:r>
              <a:rPr lang="en-US" dirty="0" smtClean="0"/>
              <a:t>Former Director of the Center for Health Information Technology for the American Academy of Family Physicians (AAFP)</a:t>
            </a:r>
          </a:p>
          <a:p>
            <a:pPr lvl="1">
              <a:spcBef>
                <a:spcPts val="0"/>
              </a:spcBef>
              <a:spcAft>
                <a:spcPts val="0"/>
              </a:spcAft>
            </a:pPr>
            <a:r>
              <a:rPr lang="en-US" dirty="0" smtClean="0"/>
              <a:t>“You have done some really strong stuff here”</a:t>
            </a:r>
          </a:p>
          <a:p>
            <a:pPr marL="292100" lvl="2" indent="-292100">
              <a:lnSpc>
                <a:spcPts val="2600"/>
              </a:lnSpc>
              <a:spcAft>
                <a:spcPts val="0"/>
              </a:spcAft>
              <a:buSzPct val="120000"/>
            </a:pPr>
            <a:endParaRPr lang="en-US" dirty="0" smtClean="0"/>
          </a:p>
          <a:p>
            <a:endParaRPr lang="en-US" baseline="30000" dirty="0" smtClean="0"/>
          </a:p>
          <a:p>
            <a:endParaRPr lang="en-US" dirty="0"/>
          </a:p>
        </p:txBody>
      </p:sp>
      <p:sp>
        <p:nvSpPr>
          <p:cNvPr id="4" name="Rectangle 3"/>
          <p:cNvSpPr/>
          <p:nvPr/>
        </p:nvSpPr>
        <p:spPr>
          <a:xfrm>
            <a:off x="233022" y="6032117"/>
            <a:ext cx="8720478" cy="507831"/>
          </a:xfrm>
          <a:prstGeom prst="rect">
            <a:avLst/>
          </a:prstGeom>
        </p:spPr>
        <p:txBody>
          <a:bodyPr wrap="square">
            <a:spAutoFit/>
          </a:bodyPr>
          <a:lstStyle/>
          <a:p>
            <a:r>
              <a:rPr lang="en-US" sz="1600" smtClean="0"/>
              <a:t> </a:t>
            </a:r>
            <a:endParaRPr lang="en-US" sz="1600" dirty="0" smtClean="0"/>
          </a:p>
          <a:p>
            <a:endParaRPr lang="en-US" sz="1100" dirty="0"/>
          </a:p>
        </p:txBody>
      </p:sp>
      <p:sp>
        <p:nvSpPr>
          <p:cNvPr id="6" name="Rounded Rectangle 5"/>
          <p:cNvSpPr/>
          <p:nvPr/>
        </p:nvSpPr>
        <p:spPr bwMode="auto">
          <a:xfrm>
            <a:off x="1018426" y="5923614"/>
            <a:ext cx="6705600" cy="781986"/>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Positively impacting how MITRE is viewed in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healthcare community</a:t>
            </a:r>
            <a:endParaRPr kumimoji="0" lang="en-US" sz="1800" b="1" i="0" u="none" strike="noStrike" cap="none" normalizeH="0" baseline="0" dirty="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10461737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7800"/>
            <a:ext cx="8229600" cy="533400"/>
          </a:xfrm>
        </p:spPr>
        <p:txBody>
          <a:bodyPr/>
          <a:lstStyle/>
          <a:p>
            <a:r>
              <a:rPr lang="en-US" dirty="0" smtClean="0"/>
              <a:t>MedCafe	: Industry Feedback</a:t>
            </a:r>
            <a:endParaRPr lang="en-US" dirty="0"/>
          </a:p>
        </p:txBody>
      </p:sp>
      <p:sp>
        <p:nvSpPr>
          <p:cNvPr id="3" name="Content Placeholder 2"/>
          <p:cNvSpPr>
            <a:spLocks noGrp="1"/>
          </p:cNvSpPr>
          <p:nvPr>
            <p:ph idx="1"/>
          </p:nvPr>
        </p:nvSpPr>
        <p:spPr>
          <a:xfrm>
            <a:off x="330200" y="673100"/>
            <a:ext cx="8128000" cy="4808538"/>
          </a:xfrm>
        </p:spPr>
        <p:txBody>
          <a:bodyPr/>
          <a:lstStyle/>
          <a:p>
            <a:pPr>
              <a:spcBef>
                <a:spcPts val="0"/>
              </a:spcBef>
              <a:spcAft>
                <a:spcPts val="200"/>
              </a:spcAft>
            </a:pPr>
            <a:r>
              <a:rPr lang="en-US" dirty="0" smtClean="0"/>
              <a:t>Veteran’s Affairs</a:t>
            </a:r>
          </a:p>
          <a:p>
            <a:pPr lvl="1">
              <a:spcBef>
                <a:spcPts val="0"/>
              </a:spcBef>
              <a:spcAft>
                <a:spcPts val="200"/>
              </a:spcAft>
            </a:pPr>
            <a:r>
              <a:rPr lang="en-US" dirty="0" smtClean="0"/>
              <a:t>Peter Levin (CTO)</a:t>
            </a:r>
          </a:p>
          <a:p>
            <a:pPr lvl="2">
              <a:spcBef>
                <a:spcPts val="0"/>
              </a:spcBef>
              <a:spcAft>
                <a:spcPts val="200"/>
              </a:spcAft>
            </a:pPr>
            <a:r>
              <a:rPr lang="en-US" dirty="0" smtClean="0"/>
              <a:t>“You have a very cool thing here!”</a:t>
            </a:r>
          </a:p>
          <a:p>
            <a:pPr lvl="1">
              <a:spcBef>
                <a:spcPts val="0"/>
              </a:spcBef>
              <a:spcAft>
                <a:spcPts val="200"/>
              </a:spcAft>
            </a:pPr>
            <a:r>
              <a:rPr lang="en-US" dirty="0" smtClean="0"/>
              <a:t>Doug Rosendale </a:t>
            </a:r>
          </a:p>
          <a:p>
            <a:pPr lvl="2">
              <a:spcBef>
                <a:spcPts val="0"/>
              </a:spcBef>
              <a:spcAft>
                <a:spcPts val="200"/>
              </a:spcAft>
            </a:pPr>
            <a:r>
              <a:rPr lang="en-US" dirty="0" smtClean="0"/>
              <a:t>Dir. of Joint Interoperability Ventures within the Veterans Health Administration (VHA) Office of Health Information (OHI)</a:t>
            </a:r>
          </a:p>
          <a:p>
            <a:pPr lvl="2">
              <a:spcBef>
                <a:spcPts val="0"/>
              </a:spcBef>
            </a:pPr>
            <a:r>
              <a:rPr lang="en-US" dirty="0" smtClean="0"/>
              <a:t>“Wow – awesome,” </a:t>
            </a:r>
          </a:p>
          <a:p>
            <a:pPr lvl="2">
              <a:spcBef>
                <a:spcPts val="0"/>
              </a:spcBef>
            </a:pPr>
            <a:r>
              <a:rPr lang="en-US" dirty="0" smtClean="0"/>
              <a:t>“I love the componentized nature of this.”</a:t>
            </a:r>
          </a:p>
          <a:p>
            <a:pPr lvl="2">
              <a:spcBef>
                <a:spcPts val="0"/>
              </a:spcBef>
            </a:pPr>
            <a:r>
              <a:rPr lang="en-US" dirty="0" smtClean="0"/>
              <a:t>“You had me at drop box…”</a:t>
            </a:r>
          </a:p>
          <a:p>
            <a:pPr lvl="1">
              <a:spcBef>
                <a:spcPts val="0"/>
              </a:spcBef>
            </a:pPr>
            <a:r>
              <a:rPr lang="en-US" dirty="0" smtClean="0"/>
              <a:t>Jim </a:t>
            </a:r>
            <a:r>
              <a:rPr lang="en-US" dirty="0" err="1" smtClean="0"/>
              <a:t>Demetriades</a:t>
            </a:r>
            <a:r>
              <a:rPr lang="en-US" dirty="0" smtClean="0"/>
              <a:t> (and Nancy </a:t>
            </a:r>
            <a:r>
              <a:rPr lang="en-US" dirty="0" err="1" smtClean="0"/>
              <a:t>Wilck</a:t>
            </a:r>
            <a:r>
              <a:rPr lang="en-US" dirty="0" smtClean="0"/>
              <a:t>)</a:t>
            </a:r>
          </a:p>
          <a:p>
            <a:pPr lvl="2">
              <a:spcBef>
                <a:spcPts val="0"/>
              </a:spcBef>
            </a:pPr>
            <a:r>
              <a:rPr lang="en-US" dirty="0" smtClean="0"/>
              <a:t>Director, Emerging Health Technologies at Department of Veterans Affairs </a:t>
            </a:r>
          </a:p>
          <a:p>
            <a:pPr lvl="2">
              <a:spcBef>
                <a:spcPts val="0"/>
              </a:spcBef>
            </a:pPr>
            <a:r>
              <a:rPr lang="en-US" dirty="0" smtClean="0"/>
              <a:t>“We tried to do something similar 5 years ago”</a:t>
            </a:r>
          </a:p>
          <a:p>
            <a:pPr lvl="2">
              <a:spcBef>
                <a:spcPts val="0"/>
              </a:spcBef>
            </a:pPr>
            <a:r>
              <a:rPr lang="en-US" dirty="0" smtClean="0"/>
              <a:t>“You have (by accident) developed exactly the kind of GUI that users want…[they] want </a:t>
            </a:r>
            <a:r>
              <a:rPr lang="en-US" dirty="0" err="1" smtClean="0"/>
              <a:t>iGoogle</a:t>
            </a:r>
            <a:r>
              <a:rPr lang="en-US" dirty="0" smtClean="0"/>
              <a:t> interface”</a:t>
            </a:r>
          </a:p>
          <a:p>
            <a:pPr lvl="2">
              <a:spcBef>
                <a:spcPts val="0"/>
              </a:spcBef>
            </a:pPr>
            <a:endParaRPr lang="en-US" dirty="0" smtClean="0"/>
          </a:p>
          <a:p>
            <a:pPr lvl="2">
              <a:buNone/>
            </a:pPr>
            <a:endParaRPr lang="en-US" dirty="0" smtClean="0"/>
          </a:p>
          <a:p>
            <a:pPr lvl="2">
              <a:spcAft>
                <a:spcPts val="200"/>
              </a:spcAft>
            </a:pPr>
            <a:endParaRPr lang="en-US" dirty="0" smtClean="0"/>
          </a:p>
          <a:p>
            <a:pPr lvl="1">
              <a:spcAft>
                <a:spcPts val="200"/>
              </a:spcAft>
            </a:pPr>
            <a:endParaRPr lang="en-US" baseline="30000" dirty="0" smtClean="0"/>
          </a:p>
          <a:p>
            <a:endParaRPr lang="en-US" dirty="0"/>
          </a:p>
        </p:txBody>
      </p:sp>
      <p:sp>
        <p:nvSpPr>
          <p:cNvPr id="4" name="Rectangle 3"/>
          <p:cNvSpPr/>
          <p:nvPr/>
        </p:nvSpPr>
        <p:spPr>
          <a:xfrm>
            <a:off x="233022" y="6032117"/>
            <a:ext cx="8720478" cy="507831"/>
          </a:xfrm>
          <a:prstGeom prst="rect">
            <a:avLst/>
          </a:prstGeom>
        </p:spPr>
        <p:txBody>
          <a:bodyPr wrap="square">
            <a:spAutoFit/>
          </a:bodyPr>
          <a:lstStyle/>
          <a:p>
            <a:r>
              <a:rPr lang="en-US" sz="1600" smtClean="0"/>
              <a:t> </a:t>
            </a:r>
            <a:endParaRPr lang="en-US" sz="1600" dirty="0" smtClean="0"/>
          </a:p>
          <a:p>
            <a:endParaRPr lang="en-US" sz="1100" dirty="0"/>
          </a:p>
        </p:txBody>
      </p:sp>
    </p:spTree>
    <p:extLst>
      <p:ext uri="{BB962C8B-B14F-4D97-AF65-F5344CB8AC3E}">
        <p14:creationId xmlns:p14="http://schemas.microsoft.com/office/powerpoint/2010/main" val="201783156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External</a:t>
            </a:r>
            <a:endParaRPr lang="en-US" dirty="0"/>
          </a:p>
        </p:txBody>
      </p:sp>
      <p:sp>
        <p:nvSpPr>
          <p:cNvPr id="3" name="Content Placeholder 2"/>
          <p:cNvSpPr>
            <a:spLocks noGrp="1"/>
          </p:cNvSpPr>
          <p:nvPr>
            <p:ph idx="1"/>
          </p:nvPr>
        </p:nvSpPr>
        <p:spPr>
          <a:xfrm>
            <a:off x="469900" y="1072092"/>
            <a:ext cx="8128000" cy="4808538"/>
          </a:xfrm>
        </p:spPr>
        <p:txBody>
          <a:bodyPr/>
          <a:lstStyle/>
          <a:p>
            <a:pPr>
              <a:spcAft>
                <a:spcPts val="600"/>
              </a:spcAft>
            </a:pPr>
            <a:r>
              <a:rPr lang="en-US" dirty="0" smtClean="0"/>
              <a:t>OpenVista: </a:t>
            </a:r>
            <a:r>
              <a:rPr lang="en-US" dirty="0" err="1" smtClean="0"/>
              <a:t>Medsphere</a:t>
            </a:r>
            <a:endParaRPr lang="en-US" dirty="0" smtClean="0"/>
          </a:p>
          <a:p>
            <a:pPr>
              <a:spcAft>
                <a:spcPts val="600"/>
              </a:spcAft>
            </a:pPr>
            <a:r>
              <a:rPr lang="en-US" dirty="0"/>
              <a:t>Open Health </a:t>
            </a:r>
            <a:r>
              <a:rPr lang="en-US" dirty="0" smtClean="0"/>
              <a:t>Tools</a:t>
            </a:r>
          </a:p>
          <a:p>
            <a:pPr>
              <a:spcAft>
                <a:spcPts val="600"/>
              </a:spcAft>
            </a:pPr>
            <a:r>
              <a:rPr lang="en-US" dirty="0"/>
              <a:t>Veterans Affairs: </a:t>
            </a:r>
            <a:r>
              <a:rPr lang="en-US" dirty="0" err="1"/>
              <a:t>VistA</a:t>
            </a:r>
            <a:r>
              <a:rPr lang="en-US" dirty="0"/>
              <a:t> Modernization</a:t>
            </a:r>
          </a:p>
          <a:p>
            <a:pPr>
              <a:spcAft>
                <a:spcPts val="600"/>
              </a:spcAft>
            </a:pPr>
            <a:r>
              <a:rPr lang="en-US" dirty="0" smtClean="0"/>
              <a:t>Clinical Groupware Collaboration</a:t>
            </a:r>
          </a:p>
          <a:p>
            <a:pPr>
              <a:spcAft>
                <a:spcPts val="600"/>
              </a:spcAft>
            </a:pPr>
            <a:r>
              <a:rPr lang="en-US" dirty="0" err="1" smtClean="0"/>
              <a:t>medJ</a:t>
            </a:r>
            <a:r>
              <a:rPr lang="en-US" dirty="0" smtClean="0"/>
              <a:t> </a:t>
            </a:r>
          </a:p>
          <a:p>
            <a:pPr lvl="1">
              <a:spcAft>
                <a:spcPts val="600"/>
              </a:spcAft>
            </a:pPr>
            <a:r>
              <a:rPr lang="en-US" dirty="0" smtClean="0"/>
              <a:t>CCR to JSON Effort with David </a:t>
            </a:r>
            <a:r>
              <a:rPr lang="en-US" dirty="0" err="1" smtClean="0"/>
              <a:t>Kibbe</a:t>
            </a:r>
            <a:endParaRPr lang="en-US" dirty="0" smtClean="0"/>
          </a:p>
          <a:p>
            <a:pPr>
              <a:spcAft>
                <a:spcPts val="600"/>
              </a:spcAft>
            </a:pPr>
            <a:r>
              <a:rPr lang="en-US" dirty="0" err="1" smtClean="0"/>
              <a:t>DoD</a:t>
            </a:r>
            <a:r>
              <a:rPr lang="en-US" dirty="0" smtClean="0"/>
              <a:t>/VA EHR Joint Presentation</a:t>
            </a:r>
          </a:p>
          <a:p>
            <a:pPr>
              <a:spcAft>
                <a:spcPts val="600"/>
              </a:spcAft>
            </a:pPr>
            <a:r>
              <a:rPr lang="en-US" dirty="0" smtClean="0"/>
              <a:t>VAi2 </a:t>
            </a:r>
          </a:p>
          <a:p>
            <a:pPr>
              <a:spcAft>
                <a:spcPts val="600"/>
              </a:spcAft>
            </a:pPr>
            <a:r>
              <a:rPr lang="en-US" dirty="0" err="1" smtClean="0"/>
              <a:t>BlueButton</a:t>
            </a:r>
            <a:endParaRPr lang="en-US" dirty="0" smtClean="0"/>
          </a:p>
          <a:p>
            <a:pPr>
              <a:spcAft>
                <a:spcPts val="600"/>
              </a:spcAft>
            </a:pPr>
            <a:r>
              <a:rPr lang="en-US" dirty="0" err="1" smtClean="0"/>
              <a:t>nexJ</a:t>
            </a:r>
            <a:endParaRPr lang="en-US" dirty="0" smtClean="0"/>
          </a:p>
          <a:p>
            <a:pPr>
              <a:spcAft>
                <a:spcPts val="600"/>
              </a:spcAft>
            </a:pPr>
            <a:r>
              <a:rPr lang="en-US" dirty="0" smtClean="0"/>
              <a:t>vel2JS </a:t>
            </a:r>
          </a:p>
          <a:p>
            <a:endParaRPr lang="en-US" dirty="0"/>
          </a:p>
        </p:txBody>
      </p:sp>
      <p:sp>
        <p:nvSpPr>
          <p:cNvPr id="5" name="Rounded Rectangle 4"/>
          <p:cNvSpPr/>
          <p:nvPr/>
        </p:nvSpPr>
        <p:spPr bwMode="auto">
          <a:xfrm>
            <a:off x="1027211" y="5774333"/>
            <a:ext cx="6705600" cy="781986"/>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Positively impacting how MITRE is viewed in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healthcare community</a:t>
            </a:r>
            <a:endParaRPr kumimoji="0" lang="en-US" sz="1800" b="1" i="0" u="none" strike="noStrike" cap="none" normalizeH="0" baseline="0" dirty="0" smtClean="0">
              <a:ln>
                <a:noFill/>
              </a:ln>
              <a:solidFill>
                <a:schemeClr val="tx1"/>
              </a:solidFill>
              <a:effectLst/>
              <a:latin typeface="Comic Sans MS" pitchFamily="66" charset="0"/>
            </a:endParaRPr>
          </a:p>
        </p:txBody>
      </p:sp>
    </p:spTree>
    <p:extLst>
      <p:ext uri="{BB962C8B-B14F-4D97-AF65-F5344CB8AC3E}">
        <p14:creationId xmlns:p14="http://schemas.microsoft.com/office/powerpoint/2010/main" val="10717511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Impacts Internal</a:t>
            </a:r>
            <a:endParaRPr lang="en-US" dirty="0"/>
          </a:p>
        </p:txBody>
      </p:sp>
      <p:sp>
        <p:nvSpPr>
          <p:cNvPr id="3" name="Content Placeholder 2"/>
          <p:cNvSpPr>
            <a:spLocks noGrp="1"/>
          </p:cNvSpPr>
          <p:nvPr>
            <p:ph idx="1"/>
          </p:nvPr>
        </p:nvSpPr>
        <p:spPr/>
        <p:txBody>
          <a:bodyPr/>
          <a:lstStyle/>
          <a:p>
            <a:r>
              <a:rPr lang="en-US" dirty="0" smtClean="0"/>
              <a:t>Health research proposals plan to leverage </a:t>
            </a:r>
            <a:r>
              <a:rPr lang="en-US" dirty="0" err="1" smtClean="0"/>
              <a:t>medCafe</a:t>
            </a:r>
            <a:r>
              <a:rPr lang="en-US" dirty="0" smtClean="0"/>
              <a:t> infrastructure</a:t>
            </a:r>
          </a:p>
          <a:p>
            <a:pPr lvl="1"/>
            <a:r>
              <a:rPr lang="en-US" dirty="0" smtClean="0"/>
              <a:t>Patient Toolkit: Empowering patients to effectively coordinate their care </a:t>
            </a:r>
          </a:p>
          <a:p>
            <a:pPr lvl="1"/>
            <a:r>
              <a:rPr lang="en-US" dirty="0" smtClean="0"/>
              <a:t>Closing the Gap – Integrating Person Device Data with Tunable Clinical Alerting and Workflows</a:t>
            </a:r>
          </a:p>
          <a:p>
            <a:r>
              <a:rPr lang="en-US" dirty="0" smtClean="0"/>
              <a:t>DOD/EHR Joint Presentation Layer</a:t>
            </a:r>
          </a:p>
          <a:p>
            <a:pPr lvl="1"/>
            <a:r>
              <a:rPr lang="en-US" dirty="0" smtClean="0"/>
              <a:t>Provided inputs to presentation layer requirement slides</a:t>
            </a:r>
          </a:p>
          <a:p>
            <a:pPr lvl="1">
              <a:buNone/>
            </a:pPr>
            <a:endParaRPr lang="en-US" dirty="0" smtClean="0"/>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34702286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Learned</a:t>
            </a:r>
            <a:endParaRPr lang="en-US" dirty="0"/>
          </a:p>
        </p:txBody>
      </p:sp>
      <p:sp>
        <p:nvSpPr>
          <p:cNvPr id="3" name="Content Placeholder 2"/>
          <p:cNvSpPr>
            <a:spLocks noGrp="1"/>
          </p:cNvSpPr>
          <p:nvPr>
            <p:ph idx="1"/>
          </p:nvPr>
        </p:nvSpPr>
        <p:spPr>
          <a:xfrm>
            <a:off x="525720" y="2202589"/>
            <a:ext cx="8128000" cy="4808538"/>
          </a:xfrm>
        </p:spPr>
        <p:txBody>
          <a:bodyPr/>
          <a:lstStyle/>
          <a:p>
            <a:pPr>
              <a:spcAft>
                <a:spcPts val="1000"/>
              </a:spcAft>
            </a:pPr>
            <a:r>
              <a:rPr lang="en-US" dirty="0" smtClean="0"/>
              <a:t>Use Modular Methodology in System Design</a:t>
            </a:r>
          </a:p>
          <a:p>
            <a:pPr>
              <a:spcAft>
                <a:spcPts val="1000"/>
              </a:spcAft>
            </a:pPr>
            <a:r>
              <a:rPr lang="en-US" dirty="0" smtClean="0"/>
              <a:t>Building a Pluggable Architecture is Key to Composability</a:t>
            </a:r>
          </a:p>
          <a:p>
            <a:pPr>
              <a:spcAft>
                <a:spcPts val="1000"/>
              </a:spcAft>
            </a:pPr>
            <a:r>
              <a:rPr lang="en-US" dirty="0" smtClean="0"/>
              <a:t>Choosing Good Loose Couplers is Key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medCafe Overview</a:t>
            </a:r>
          </a:p>
          <a:p>
            <a:r>
              <a:rPr lang="en-US" dirty="0" smtClean="0"/>
              <a:t>Demonstration</a:t>
            </a:r>
          </a:p>
          <a:p>
            <a:r>
              <a:rPr lang="en-US" dirty="0" smtClean="0"/>
              <a:t>Modularity in Design</a:t>
            </a:r>
          </a:p>
          <a:p>
            <a:r>
              <a:rPr lang="en-US" dirty="0" smtClean="0"/>
              <a:t>Impacts/ Feedback</a:t>
            </a:r>
          </a:p>
          <a:p>
            <a:r>
              <a:rPr lang="en-US" dirty="0"/>
              <a:t>Lessons </a:t>
            </a:r>
            <a:r>
              <a:rPr lang="en-US" dirty="0" smtClean="0"/>
              <a:t>Learned</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600"/>
            <a:ext cx="6337300" cy="889000"/>
          </a:xfrm>
        </p:spPr>
        <p:txBody>
          <a:bodyPr/>
          <a:lstStyle/>
          <a:p>
            <a:r>
              <a:rPr lang="en-US" dirty="0" smtClean="0"/>
              <a:t>Use Modular Methodology in System Design</a:t>
            </a:r>
            <a:endParaRPr lang="en-US" dirty="0"/>
          </a:p>
        </p:txBody>
      </p:sp>
      <p:sp>
        <p:nvSpPr>
          <p:cNvPr id="3" name="Content Placeholder 2"/>
          <p:cNvSpPr>
            <a:spLocks noGrp="1"/>
          </p:cNvSpPr>
          <p:nvPr>
            <p:ph idx="1"/>
          </p:nvPr>
        </p:nvSpPr>
        <p:spPr>
          <a:xfrm>
            <a:off x="469900" y="1295400"/>
            <a:ext cx="8216900" cy="5016500"/>
          </a:xfrm>
        </p:spPr>
        <p:txBody>
          <a:bodyPr/>
          <a:lstStyle/>
          <a:p>
            <a:r>
              <a:rPr lang="en-US" dirty="0" smtClean="0"/>
              <a:t>Underlying code structure is modular</a:t>
            </a:r>
          </a:p>
          <a:p>
            <a:r>
              <a:rPr lang="en-US" dirty="0" smtClean="0"/>
              <a:t>Separate code into following layers</a:t>
            </a:r>
          </a:p>
          <a:p>
            <a:pPr lvl="1"/>
            <a:r>
              <a:rPr lang="en-US" dirty="0" smtClean="0"/>
              <a:t>Infrastructure </a:t>
            </a:r>
          </a:p>
          <a:p>
            <a:pPr lvl="1"/>
            <a:r>
              <a:rPr lang="en-US" dirty="0" smtClean="0"/>
              <a:t>Loose coupler  (hData)</a:t>
            </a:r>
          </a:p>
          <a:p>
            <a:pPr lvl="1"/>
            <a:r>
              <a:rPr lang="en-US" dirty="0" smtClean="0"/>
              <a:t>Presentation (through JQuery/ AJAX)</a:t>
            </a:r>
          </a:p>
          <a:p>
            <a:pPr lvl="1"/>
            <a:r>
              <a:rPr lang="en-US" dirty="0" smtClean="0"/>
              <a:t>Data Layer (RESTful service layer)</a:t>
            </a:r>
          </a:p>
          <a:p>
            <a:r>
              <a:rPr lang="en-US" dirty="0" smtClean="0"/>
              <a:t>Benefits</a:t>
            </a:r>
          </a:p>
          <a:p>
            <a:pPr lvl="1"/>
            <a:r>
              <a:rPr lang="en-US" dirty="0" smtClean="0"/>
              <a:t>Minimizes impact on other sections if one has to be changed</a:t>
            </a:r>
          </a:p>
          <a:p>
            <a:pPr lvl="2"/>
            <a:r>
              <a:rPr lang="en-US" dirty="0" smtClean="0"/>
              <a:t>E.g. If there were a federal mandate to use a different loose coupler, this code could be modified without impacting the system as a whole</a:t>
            </a:r>
          </a:p>
          <a:p>
            <a:pPr lvl="1"/>
            <a:r>
              <a:rPr lang="en-US" dirty="0" smtClean="0"/>
              <a:t>Separate presentation layer completely from data layer for</a:t>
            </a:r>
            <a:r>
              <a:rPr lang="en-US" dirty="0" smtClean="0">
                <a:solidFill>
                  <a:srgbClr val="FF0000"/>
                </a:solidFill>
              </a:rPr>
              <a:t> </a:t>
            </a:r>
            <a:r>
              <a:rPr lang="en-US" dirty="0" smtClean="0"/>
              <a:t>maximum flexibility</a:t>
            </a:r>
          </a:p>
          <a:p>
            <a:pPr lvl="1">
              <a:buNone/>
            </a:pPr>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84" y="116745"/>
            <a:ext cx="6954253" cy="889000"/>
          </a:xfrm>
        </p:spPr>
        <p:txBody>
          <a:bodyPr/>
          <a:lstStyle/>
          <a:p>
            <a:r>
              <a:rPr lang="en-US" dirty="0" smtClean="0"/>
              <a:t>Building a Pluggable Architecture is Key</a:t>
            </a:r>
            <a:endParaRPr lang="en-US" dirty="0"/>
          </a:p>
        </p:txBody>
      </p:sp>
      <p:sp>
        <p:nvSpPr>
          <p:cNvPr id="3" name="Content Placeholder 2"/>
          <p:cNvSpPr>
            <a:spLocks noGrp="1"/>
          </p:cNvSpPr>
          <p:nvPr>
            <p:ph idx="1"/>
          </p:nvPr>
        </p:nvSpPr>
        <p:spPr>
          <a:xfrm>
            <a:off x="355600" y="917692"/>
            <a:ext cx="8128000" cy="5664200"/>
          </a:xfrm>
        </p:spPr>
        <p:txBody>
          <a:bodyPr>
            <a:normAutofit fontScale="92500" lnSpcReduction="20000"/>
          </a:bodyPr>
          <a:lstStyle/>
          <a:p>
            <a:pPr>
              <a:spcAft>
                <a:spcPts val="100"/>
              </a:spcAft>
            </a:pPr>
            <a:r>
              <a:rPr lang="en-US" dirty="0" smtClean="0"/>
              <a:t>Best Practices</a:t>
            </a:r>
          </a:p>
          <a:p>
            <a:pPr lvl="1">
              <a:spcAft>
                <a:spcPts val="100"/>
              </a:spcAft>
            </a:pPr>
            <a:r>
              <a:rPr lang="en-US" dirty="0" smtClean="0"/>
              <a:t>Each component communicates through one data standard</a:t>
            </a:r>
          </a:p>
          <a:p>
            <a:pPr lvl="1">
              <a:spcAft>
                <a:spcPts val="100"/>
              </a:spcAft>
            </a:pPr>
            <a:r>
              <a:rPr lang="en-US" dirty="0" smtClean="0"/>
              <a:t>XML Configuration file used to list components available to system</a:t>
            </a:r>
          </a:p>
          <a:p>
            <a:pPr lvl="1">
              <a:spcAft>
                <a:spcPts val="100"/>
              </a:spcAft>
            </a:pPr>
            <a:r>
              <a:rPr lang="en-US" dirty="0" smtClean="0"/>
              <a:t>Move to one configuration xml file per component </a:t>
            </a:r>
          </a:p>
          <a:p>
            <a:pPr lvl="1">
              <a:spcAft>
                <a:spcPts val="100"/>
              </a:spcAft>
            </a:pPr>
            <a:r>
              <a:rPr lang="en-US" dirty="0" smtClean="0"/>
              <a:t>A list of functions that each component can perform should be enumerated and documented, for example:</a:t>
            </a:r>
          </a:p>
          <a:p>
            <a:pPr lvl="2">
              <a:lnSpc>
                <a:spcPct val="120000"/>
              </a:lnSpc>
              <a:spcAft>
                <a:spcPts val="100"/>
              </a:spcAft>
            </a:pPr>
            <a:r>
              <a:rPr lang="en-US" dirty="0" smtClean="0"/>
              <a:t>Provide the ability to obtain a snapshot of the data contained in component at any time</a:t>
            </a:r>
          </a:p>
          <a:p>
            <a:pPr>
              <a:spcAft>
                <a:spcPts val="100"/>
              </a:spcAft>
            </a:pPr>
            <a:r>
              <a:rPr lang="en-US" dirty="0" smtClean="0"/>
              <a:t>Benefits</a:t>
            </a:r>
          </a:p>
          <a:p>
            <a:pPr lvl="1">
              <a:spcAft>
                <a:spcPts val="100"/>
              </a:spcAft>
            </a:pPr>
            <a:r>
              <a:rPr lang="en-US" dirty="0" smtClean="0"/>
              <a:t>Allows for components to be swapped in and out of the </a:t>
            </a:r>
          </a:p>
          <a:p>
            <a:pPr lvl="2">
              <a:spcAft>
                <a:spcPts val="100"/>
              </a:spcAft>
            </a:pPr>
            <a:r>
              <a:rPr lang="en-US" dirty="0" smtClean="0"/>
              <a:t>System (by an Administrator)</a:t>
            </a:r>
          </a:p>
          <a:p>
            <a:pPr lvl="2">
              <a:spcAft>
                <a:spcPts val="100"/>
              </a:spcAft>
            </a:pPr>
            <a:r>
              <a:rPr lang="en-US" dirty="0" smtClean="0"/>
              <a:t>Presentation of the Patient Record (by the user)</a:t>
            </a:r>
          </a:p>
          <a:p>
            <a:pPr lvl="1">
              <a:spcAft>
                <a:spcPts val="100"/>
              </a:spcAft>
            </a:pPr>
            <a:r>
              <a:rPr lang="en-US" dirty="0" smtClean="0"/>
              <a:t>Truly Composable System</a:t>
            </a:r>
          </a:p>
          <a:p>
            <a:pPr lvl="2">
              <a:lnSpc>
                <a:spcPct val="110000"/>
              </a:lnSpc>
              <a:spcAft>
                <a:spcPts val="100"/>
              </a:spcAft>
            </a:pPr>
            <a:r>
              <a:rPr lang="en-US" dirty="0" smtClean="0"/>
              <a:t>System is adaptable to practices’ needs, individual clinicians needs and patient’s individual circumstance</a:t>
            </a:r>
          </a:p>
          <a:p>
            <a:pPr lvl="1">
              <a:spcAft>
                <a:spcPts val="100"/>
              </a:spcAft>
            </a:pPr>
            <a:r>
              <a:rPr lang="en-US" dirty="0" smtClean="0"/>
              <a:t>System evolution is designed into the framework</a:t>
            </a:r>
          </a:p>
          <a:p>
            <a:pPr lvl="1">
              <a:spcAft>
                <a:spcPts val="100"/>
              </a:spcAft>
            </a:pPr>
            <a:r>
              <a:rPr lang="en-US" dirty="0" smtClean="0"/>
              <a:t>Allows for Best of Breed of Components</a:t>
            </a:r>
          </a:p>
          <a:p>
            <a:pPr lvl="2">
              <a:spcAft>
                <a:spcPts val="400"/>
              </a:spcAft>
              <a:buNone/>
            </a:pPr>
            <a:endParaRPr lang="en-US" sz="1400" dirty="0" smtClean="0"/>
          </a:p>
          <a:p>
            <a:pPr lvl="1"/>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213" y="0"/>
            <a:ext cx="7170821" cy="533400"/>
          </a:xfrm>
        </p:spPr>
        <p:txBody>
          <a:bodyPr/>
          <a:lstStyle/>
          <a:p>
            <a:r>
              <a:rPr lang="en-US" dirty="0" smtClean="0"/>
              <a:t>Determining a Good Loose Coupler is Key</a:t>
            </a:r>
            <a:endParaRPr lang="en-US" dirty="0"/>
          </a:p>
        </p:txBody>
      </p:sp>
      <p:sp>
        <p:nvSpPr>
          <p:cNvPr id="3" name="Content Placeholder 2"/>
          <p:cNvSpPr>
            <a:spLocks noGrp="1"/>
          </p:cNvSpPr>
          <p:nvPr>
            <p:ph idx="1"/>
          </p:nvPr>
        </p:nvSpPr>
        <p:spPr>
          <a:xfrm>
            <a:off x="355600" y="864989"/>
            <a:ext cx="8128000" cy="5664200"/>
          </a:xfrm>
        </p:spPr>
        <p:txBody>
          <a:bodyPr/>
          <a:lstStyle/>
          <a:p>
            <a:pPr>
              <a:spcAft>
                <a:spcPts val="100"/>
              </a:spcAft>
            </a:pPr>
            <a:r>
              <a:rPr lang="en-US" dirty="0" smtClean="0"/>
              <a:t>Loose coupler is data standard around which components and services communicate</a:t>
            </a:r>
          </a:p>
          <a:p>
            <a:pPr>
              <a:spcAft>
                <a:spcPts val="100"/>
              </a:spcAft>
            </a:pPr>
            <a:r>
              <a:rPr lang="en-US" dirty="0" smtClean="0"/>
              <a:t>Best Practices</a:t>
            </a:r>
          </a:p>
          <a:p>
            <a:pPr lvl="1">
              <a:spcAft>
                <a:spcPts val="100"/>
              </a:spcAft>
            </a:pPr>
            <a:r>
              <a:rPr lang="en-US" dirty="0" smtClean="0"/>
              <a:t>Loose coupler should be simple, optimized for most use cases (think KML)</a:t>
            </a:r>
          </a:p>
          <a:p>
            <a:pPr lvl="2">
              <a:spcAft>
                <a:spcPts val="100"/>
              </a:spcAft>
            </a:pPr>
            <a:r>
              <a:rPr lang="en-US" dirty="0" err="1" smtClean="0"/>
              <a:t>hData</a:t>
            </a:r>
            <a:r>
              <a:rPr lang="en-US" dirty="0" smtClean="0"/>
              <a:t>/ CCR</a:t>
            </a:r>
          </a:p>
          <a:p>
            <a:pPr lvl="2">
              <a:spcAft>
                <a:spcPts val="100"/>
              </a:spcAft>
            </a:pPr>
            <a:r>
              <a:rPr lang="en-US" sz="1600" dirty="0" smtClean="0"/>
              <a:t>C32 is too complex and will not be good loose coupler</a:t>
            </a:r>
          </a:p>
          <a:p>
            <a:pPr lvl="2">
              <a:spcAft>
                <a:spcPts val="100"/>
              </a:spcAft>
            </a:pPr>
            <a:r>
              <a:rPr lang="en-US" sz="1600" dirty="0" smtClean="0"/>
              <a:t>Analyze current events / messages, look for 80% solution</a:t>
            </a:r>
          </a:p>
          <a:p>
            <a:pPr lvl="2">
              <a:spcAft>
                <a:spcPts val="100"/>
              </a:spcAft>
            </a:pPr>
            <a:r>
              <a:rPr lang="en-US" sz="1600" dirty="0" smtClean="0"/>
              <a:t>Optimizing loose coupler to be used for all cases has drawbacks</a:t>
            </a:r>
          </a:p>
          <a:p>
            <a:pPr lvl="3">
              <a:spcAft>
                <a:spcPts val="100"/>
              </a:spcAft>
            </a:pPr>
            <a:r>
              <a:rPr lang="en-US" sz="1200" dirty="0" smtClean="0"/>
              <a:t>Not optimized for performance</a:t>
            </a:r>
          </a:p>
          <a:p>
            <a:pPr lvl="3">
              <a:spcAft>
                <a:spcPts val="100"/>
              </a:spcAft>
            </a:pPr>
            <a:r>
              <a:rPr lang="en-US" sz="1200" dirty="0" smtClean="0"/>
              <a:t>Will not be the best data standard for a single purpose</a:t>
            </a:r>
          </a:p>
          <a:p>
            <a:pPr lvl="3">
              <a:spcAft>
                <a:spcPts val="100"/>
              </a:spcAft>
            </a:pPr>
            <a:endParaRPr lang="en-US" sz="1200" dirty="0" smtClean="0"/>
          </a:p>
          <a:p>
            <a:pPr lvl="1">
              <a:spcAft>
                <a:spcPts val="100"/>
              </a:spcAft>
            </a:pPr>
            <a:r>
              <a:rPr lang="en-US" dirty="0" smtClean="0"/>
              <a:t>System may use multiple loose couplers</a:t>
            </a:r>
          </a:p>
          <a:p>
            <a:pPr lvl="2">
              <a:spcAft>
                <a:spcPts val="100"/>
              </a:spcAft>
            </a:pPr>
            <a:r>
              <a:rPr lang="en-US" sz="1600" dirty="0" smtClean="0"/>
              <a:t>But components should only display information from a single format</a:t>
            </a:r>
          </a:p>
          <a:p>
            <a:pPr lvl="2">
              <a:spcAft>
                <a:spcPts val="400"/>
              </a:spcAft>
            </a:pPr>
            <a:r>
              <a:rPr lang="en-US" sz="1600" dirty="0" smtClean="0"/>
              <a:t>“Extra” couplers should be built around real need</a:t>
            </a:r>
          </a:p>
          <a:p>
            <a:pPr lvl="3">
              <a:spcAft>
                <a:spcPts val="400"/>
              </a:spcAft>
            </a:pPr>
            <a:r>
              <a:rPr lang="en-US" sz="1600" dirty="0" smtClean="0"/>
              <a:t>Images, Business Analytics </a:t>
            </a:r>
            <a:endParaRPr lang="en-US" dirty="0" smtClean="0"/>
          </a:p>
          <a:p>
            <a:pPr>
              <a:spcAft>
                <a:spcPts val="100"/>
              </a:spcAft>
            </a:pPr>
            <a:r>
              <a:rPr lang="en-US" dirty="0" smtClean="0"/>
              <a:t>Benefits</a:t>
            </a:r>
          </a:p>
          <a:p>
            <a:pPr lvl="1">
              <a:spcAft>
                <a:spcPts val="400"/>
              </a:spcAft>
            </a:pPr>
            <a:r>
              <a:rPr lang="en-US" dirty="0" smtClean="0"/>
              <a:t>If all components understand data context -&gt; much richer user interface</a:t>
            </a:r>
            <a:endParaRPr lang="en-US" sz="1400" dirty="0" smtClean="0"/>
          </a:p>
          <a:p>
            <a:pPr lvl="1"/>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Points To Consider</a:t>
            </a:r>
            <a:endParaRPr lang="en-US" dirty="0"/>
          </a:p>
        </p:txBody>
      </p:sp>
      <p:sp>
        <p:nvSpPr>
          <p:cNvPr id="3" name="Content Placeholder 2"/>
          <p:cNvSpPr>
            <a:spLocks noGrp="1"/>
          </p:cNvSpPr>
          <p:nvPr>
            <p:ph idx="1"/>
          </p:nvPr>
        </p:nvSpPr>
        <p:spPr>
          <a:xfrm>
            <a:off x="469900" y="965200"/>
            <a:ext cx="8128000" cy="4808538"/>
          </a:xfrm>
        </p:spPr>
        <p:txBody>
          <a:bodyPr/>
          <a:lstStyle/>
          <a:p>
            <a:r>
              <a:rPr lang="en-US" dirty="0" smtClean="0"/>
              <a:t>Building a system to a composable, substituable design methodology is not easy</a:t>
            </a:r>
          </a:p>
          <a:p>
            <a:r>
              <a:rPr lang="en-US" dirty="0" smtClean="0"/>
              <a:t>Design focus should be on building usable underlying framework not on user components </a:t>
            </a:r>
          </a:p>
          <a:p>
            <a:pPr lvl="1"/>
            <a:r>
              <a:rPr lang="en-US" sz="1800" dirty="0" smtClean="0"/>
              <a:t>Goal is for components to evolve and adapt over time</a:t>
            </a:r>
          </a:p>
          <a:p>
            <a:pPr lvl="2"/>
            <a:r>
              <a:rPr lang="en-US" sz="1600" dirty="0" smtClean="0"/>
              <a:t>Evolution of components and system HAS to be easy</a:t>
            </a:r>
          </a:p>
          <a:p>
            <a:pPr lvl="1"/>
            <a:r>
              <a:rPr lang="en-US" sz="1800" dirty="0" smtClean="0"/>
              <a:t>First set of components should quickly become obsolete as new components become available</a:t>
            </a:r>
          </a:p>
          <a:p>
            <a:r>
              <a:rPr lang="en-US" dirty="0" smtClean="0"/>
              <a:t>Build system as flexible as possible at</a:t>
            </a:r>
            <a:r>
              <a:rPr lang="en-US" dirty="0" smtClean="0">
                <a:solidFill>
                  <a:srgbClr val="FF0000"/>
                </a:solidFill>
              </a:rPr>
              <a:t> </a:t>
            </a:r>
            <a:r>
              <a:rPr lang="en-US" dirty="0" smtClean="0"/>
              <a:t>the start, then build in constraints</a:t>
            </a:r>
          </a:p>
          <a:p>
            <a:pPr>
              <a:spcAft>
                <a:spcPts val="400"/>
              </a:spcAft>
            </a:pPr>
            <a:r>
              <a:rPr lang="en-US" dirty="0" smtClean="0"/>
              <a:t>Translation of source format to the loose coupler will be a large effort</a:t>
            </a:r>
          </a:p>
          <a:p>
            <a:pPr lvl="1">
              <a:spcAft>
                <a:spcPts val="400"/>
              </a:spcAft>
            </a:pPr>
            <a:r>
              <a:rPr lang="en-US" sz="1600" dirty="0" smtClean="0"/>
              <a:t>Each service provider will need to provide data to this format, involving a large initial effort, possibly small return for first few components, may act as barrier to adoption</a:t>
            </a:r>
          </a:p>
          <a:p>
            <a:endParaRPr lang="en-US" dirty="0" smtClean="0"/>
          </a:p>
          <a:p>
            <a:pPr lvl="1"/>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872" y="381000"/>
            <a:ext cx="8229600" cy="533400"/>
          </a:xfrm>
        </p:spPr>
        <p:txBody>
          <a:bodyPr/>
          <a:lstStyle/>
          <a:p>
            <a:r>
              <a:rPr lang="en-US" dirty="0" smtClean="0"/>
              <a:t>Important Points To Consider </a:t>
            </a:r>
            <a:r>
              <a:rPr lang="en-US" sz="2400" dirty="0" smtClean="0"/>
              <a:t>(cont)</a:t>
            </a:r>
            <a:endParaRPr lang="en-US" dirty="0"/>
          </a:p>
        </p:txBody>
      </p:sp>
      <p:pic>
        <p:nvPicPr>
          <p:cNvPr id="6" name="Picture 5" descr="restvssoap.jpg"/>
          <p:cNvPicPr>
            <a:picLocks noChangeAspect="1"/>
          </p:cNvPicPr>
          <p:nvPr/>
        </p:nvPicPr>
        <p:blipFill>
          <a:blip r:embed="rId3" cstate="print"/>
          <a:stretch>
            <a:fillRect/>
          </a:stretch>
        </p:blipFill>
        <p:spPr>
          <a:xfrm>
            <a:off x="7020011" y="2476500"/>
            <a:ext cx="1869989" cy="1828800"/>
          </a:xfrm>
          <a:prstGeom prst="rect">
            <a:avLst/>
          </a:prstGeom>
          <a:solidFill>
            <a:schemeClr val="tx2">
              <a:lumMod val="20000"/>
              <a:lumOff val="80000"/>
            </a:schemeClr>
          </a:solidFill>
        </p:spPr>
      </p:pic>
      <p:sp>
        <p:nvSpPr>
          <p:cNvPr id="3" name="Content Placeholder 2"/>
          <p:cNvSpPr>
            <a:spLocks noGrp="1"/>
          </p:cNvSpPr>
          <p:nvPr>
            <p:ph idx="1"/>
          </p:nvPr>
        </p:nvSpPr>
        <p:spPr>
          <a:xfrm>
            <a:off x="457200" y="812800"/>
            <a:ext cx="8331200" cy="5308600"/>
          </a:xfrm>
        </p:spPr>
        <p:txBody>
          <a:bodyPr/>
          <a:lstStyle/>
          <a:p>
            <a:pPr>
              <a:spcAft>
                <a:spcPts val="300"/>
              </a:spcAft>
            </a:pPr>
            <a:r>
              <a:rPr lang="en-US" dirty="0" smtClean="0"/>
              <a:t>Focus on Reuse</a:t>
            </a:r>
          </a:p>
          <a:p>
            <a:pPr lvl="1">
              <a:spcAft>
                <a:spcPts val="300"/>
              </a:spcAft>
            </a:pPr>
            <a:r>
              <a:rPr lang="en-US" sz="1800" dirty="0" smtClean="0"/>
              <a:t>Where possible use / adapt existing components</a:t>
            </a:r>
          </a:p>
          <a:p>
            <a:pPr>
              <a:spcAft>
                <a:spcPts val="300"/>
              </a:spcAft>
            </a:pPr>
            <a:r>
              <a:rPr lang="en-US" dirty="0" smtClean="0"/>
              <a:t>Use existing presentation framework</a:t>
            </a:r>
          </a:p>
          <a:p>
            <a:pPr lvl="1">
              <a:spcAft>
                <a:spcPts val="300"/>
              </a:spcAft>
            </a:pPr>
            <a:r>
              <a:rPr lang="en-US" sz="1800" dirty="0" smtClean="0"/>
              <a:t>JQuery enabled use of existing plug-ins</a:t>
            </a:r>
          </a:p>
          <a:p>
            <a:pPr lvl="1">
              <a:spcAft>
                <a:spcPts val="300"/>
              </a:spcAft>
            </a:pPr>
            <a:r>
              <a:rPr lang="en-US" sz="1800" dirty="0" smtClean="0"/>
              <a:t>Allowed for extremely rapid development of </a:t>
            </a:r>
            <a:r>
              <a:rPr lang="en-US" sz="1600" dirty="0" smtClean="0"/>
              <a:t>components</a:t>
            </a:r>
          </a:p>
          <a:p>
            <a:pPr>
              <a:spcAft>
                <a:spcPts val="300"/>
              </a:spcAft>
            </a:pPr>
            <a:r>
              <a:rPr lang="en-US" dirty="0" smtClean="0"/>
              <a:t>Consider RESTful architectures</a:t>
            </a:r>
          </a:p>
          <a:p>
            <a:pPr lvl="1">
              <a:spcAft>
                <a:spcPts val="300"/>
              </a:spcAft>
            </a:pPr>
            <a:r>
              <a:rPr lang="en-US" sz="1800" dirty="0" smtClean="0"/>
              <a:t>This framework is robust and flexible</a:t>
            </a:r>
            <a:r>
              <a:rPr lang="en-US" sz="1800" baseline="30000" dirty="0" smtClean="0"/>
              <a:t> [1]</a:t>
            </a:r>
          </a:p>
          <a:p>
            <a:pPr lvl="1">
              <a:spcAft>
                <a:spcPts val="300"/>
              </a:spcAft>
            </a:pPr>
            <a:r>
              <a:rPr lang="en-US" sz="1800" dirty="0" smtClean="0"/>
              <a:t>Allows for quick development and integration</a:t>
            </a:r>
          </a:p>
          <a:p>
            <a:pPr>
              <a:spcAft>
                <a:spcPts val="300"/>
              </a:spcAft>
            </a:pPr>
            <a:r>
              <a:rPr lang="en-US" dirty="0" smtClean="0"/>
              <a:t>Consider granularity of components in design </a:t>
            </a:r>
          </a:p>
          <a:p>
            <a:pPr>
              <a:spcAft>
                <a:spcPts val="300"/>
              </a:spcAft>
            </a:pPr>
            <a:r>
              <a:rPr lang="en-US" dirty="0" smtClean="0"/>
              <a:t>Chaining of components</a:t>
            </a:r>
          </a:p>
          <a:p>
            <a:pPr lvl="1">
              <a:spcAft>
                <a:spcPts val="300"/>
              </a:spcAft>
            </a:pPr>
            <a:r>
              <a:rPr lang="en-US" sz="1800" dirty="0" smtClean="0"/>
              <a:t>Should be possible to chain together services and components for complex functionality</a:t>
            </a:r>
          </a:p>
          <a:p>
            <a:pPr>
              <a:spcAft>
                <a:spcPts val="300"/>
              </a:spcAft>
            </a:pPr>
            <a:r>
              <a:rPr lang="en-US" dirty="0" smtClean="0"/>
              <a:t>Dependencies on services</a:t>
            </a:r>
          </a:p>
          <a:p>
            <a:pPr lvl="1">
              <a:spcAft>
                <a:spcPts val="300"/>
              </a:spcAft>
            </a:pPr>
            <a:r>
              <a:rPr lang="en-US" sz="1800" dirty="0" smtClean="0"/>
              <a:t>Where there is heavy dependency on a critical service or component, allow for duplication</a:t>
            </a:r>
          </a:p>
          <a:p>
            <a:endParaRPr lang="en-US" sz="1600" dirty="0" smtClean="0"/>
          </a:p>
          <a:p>
            <a:endParaRPr lang="en-US" dirty="0" smtClean="0"/>
          </a:p>
          <a:p>
            <a:pPr lvl="1"/>
            <a:endParaRPr lang="en-US" dirty="0" smtClean="0"/>
          </a:p>
          <a:p>
            <a:pPr lvl="1"/>
            <a:endParaRPr lang="en-US" dirty="0" smtClean="0"/>
          </a:p>
          <a:p>
            <a:endParaRPr lang="en-US" dirty="0"/>
          </a:p>
        </p:txBody>
      </p:sp>
      <p:sp>
        <p:nvSpPr>
          <p:cNvPr id="5" name="Rectangle 4"/>
          <p:cNvSpPr/>
          <p:nvPr/>
        </p:nvSpPr>
        <p:spPr>
          <a:xfrm>
            <a:off x="233022" y="6032117"/>
            <a:ext cx="8720478" cy="600164"/>
          </a:xfrm>
          <a:prstGeom prst="rect">
            <a:avLst/>
          </a:prstGeom>
        </p:spPr>
        <p:txBody>
          <a:bodyPr wrap="square">
            <a:spAutoFit/>
          </a:bodyPr>
          <a:lstStyle/>
          <a:p>
            <a:r>
              <a:rPr lang="en-US" sz="1100" baseline="30000" dirty="0" smtClean="0"/>
              <a:t>1</a:t>
            </a:r>
            <a:r>
              <a:rPr lang="en-US" sz="1100" dirty="0" smtClean="0"/>
              <a:t>MITRE Systems Engineering Guide, Composable Capabilities on Demand (</a:t>
            </a:r>
            <a:r>
              <a:rPr lang="en-US" sz="1100" dirty="0" err="1" smtClean="0"/>
              <a:t>CCoD</a:t>
            </a:r>
            <a:r>
              <a:rPr lang="en-US" sz="1100" dirty="0" smtClean="0"/>
              <a:t>)</a:t>
            </a:r>
          </a:p>
          <a:p>
            <a:r>
              <a:rPr lang="en-US" sz="1100" baseline="30000" dirty="0" smtClean="0"/>
              <a:t>2</a:t>
            </a:r>
            <a:r>
              <a:rPr lang="en-US" sz="1100" dirty="0" smtClean="0"/>
              <a:t>http://nicolas-zozol.developpez.com/tutorial/java/rest-jsp-english/</a:t>
            </a:r>
          </a:p>
          <a:p>
            <a:endParaRPr lang="en-US" sz="1100" dirty="0"/>
          </a:p>
        </p:txBody>
      </p:sp>
      <p:sp>
        <p:nvSpPr>
          <p:cNvPr id="9" name="TextBox 8"/>
          <p:cNvSpPr txBox="1"/>
          <p:nvPr/>
        </p:nvSpPr>
        <p:spPr>
          <a:xfrm>
            <a:off x="8483600" y="4089400"/>
            <a:ext cx="384277" cy="307777"/>
          </a:xfrm>
          <a:prstGeom prst="rect">
            <a:avLst/>
          </a:prstGeom>
          <a:noFill/>
        </p:spPr>
        <p:txBody>
          <a:bodyPr wrap="none" rtlCol="0">
            <a:spAutoFit/>
          </a:bodyPr>
          <a:lstStyle/>
          <a:p>
            <a:r>
              <a:rPr lang="en-US" dirty="0" smtClean="0"/>
              <a:t>[2]</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o-portal-logo.jpg"/>
          <p:cNvPicPr>
            <a:picLocks noChangeAspect="1"/>
          </p:cNvPicPr>
          <p:nvPr/>
        </p:nvPicPr>
        <p:blipFill>
          <a:blip r:embed="rId2" cstate="print"/>
          <a:stretch>
            <a:fillRect/>
          </a:stretch>
        </p:blipFill>
        <p:spPr>
          <a:xfrm>
            <a:off x="3041651" y="774701"/>
            <a:ext cx="1962150" cy="1249236"/>
          </a:xfrm>
          <a:prstGeom prst="rect">
            <a:avLst/>
          </a:prstGeom>
        </p:spPr>
      </p:pic>
      <p:sp>
        <p:nvSpPr>
          <p:cNvPr id="2" name="Title 1"/>
          <p:cNvSpPr>
            <a:spLocks noGrp="1"/>
          </p:cNvSpPr>
          <p:nvPr>
            <p:ph type="title"/>
          </p:nvPr>
        </p:nvSpPr>
        <p:spPr/>
        <p:txBody>
          <a:bodyPr/>
          <a:lstStyle/>
          <a:p>
            <a:r>
              <a:rPr lang="en-US" dirty="0" smtClean="0"/>
              <a:t>So It’s A Type of Portal? Right?</a:t>
            </a:r>
            <a:endParaRPr lang="en-US" dirty="0"/>
          </a:p>
        </p:txBody>
      </p:sp>
      <p:sp>
        <p:nvSpPr>
          <p:cNvPr id="3" name="Content Placeholder 2"/>
          <p:cNvSpPr>
            <a:spLocks noGrp="1"/>
          </p:cNvSpPr>
          <p:nvPr>
            <p:ph idx="1"/>
          </p:nvPr>
        </p:nvSpPr>
        <p:spPr>
          <a:xfrm>
            <a:off x="419100" y="1884362"/>
            <a:ext cx="8128000" cy="4808538"/>
          </a:xfrm>
        </p:spPr>
        <p:txBody>
          <a:bodyPr/>
          <a:lstStyle/>
          <a:p>
            <a:r>
              <a:rPr lang="en-US" dirty="0" smtClean="0"/>
              <a:t>This is NOT a Portal Architecture</a:t>
            </a:r>
          </a:p>
          <a:p>
            <a:pPr lvl="1">
              <a:spcAft>
                <a:spcPts val="400"/>
              </a:spcAft>
            </a:pPr>
            <a:r>
              <a:rPr lang="en-US" sz="1800" dirty="0" smtClean="0"/>
              <a:t>A plug and play architecture means substitutability of components </a:t>
            </a:r>
          </a:p>
          <a:p>
            <a:pPr lvl="1">
              <a:spcAft>
                <a:spcPts val="400"/>
              </a:spcAft>
            </a:pPr>
            <a:r>
              <a:rPr lang="en-US" sz="1800" dirty="0" smtClean="0"/>
              <a:t>Portals do not allow for substitutability of components</a:t>
            </a:r>
          </a:p>
          <a:p>
            <a:pPr lvl="1">
              <a:spcAft>
                <a:spcPts val="400"/>
              </a:spcAft>
            </a:pPr>
            <a:r>
              <a:rPr lang="en-US" sz="1800" dirty="0" smtClean="0"/>
              <a:t>Portals do not communicate through </a:t>
            </a:r>
            <a:r>
              <a:rPr lang="en-US" sz="1800" smtClean="0"/>
              <a:t>loose couplers</a:t>
            </a:r>
          </a:p>
          <a:p>
            <a:pPr lvl="1">
              <a:spcAft>
                <a:spcPts val="400"/>
              </a:spcAft>
            </a:pPr>
            <a:r>
              <a:rPr lang="en-US" sz="1800" dirty="0" smtClean="0"/>
              <a:t>Providing web services without consideration of a loose coupler is not a path to a pluggable architecture</a:t>
            </a:r>
          </a:p>
          <a:p>
            <a:pPr lvl="1">
              <a:spcAft>
                <a:spcPts val="400"/>
              </a:spcAft>
            </a:pPr>
            <a:r>
              <a:rPr lang="en-US" sz="1800" dirty="0" smtClean="0"/>
              <a:t>Interoperability is not the same as substitutability</a:t>
            </a:r>
          </a:p>
          <a:p>
            <a:pPr lvl="1">
              <a:spcAft>
                <a:spcPts val="400"/>
              </a:spcAft>
            </a:pPr>
            <a:r>
              <a:rPr lang="en-US" sz="1800" dirty="0" smtClean="0"/>
              <a:t>Portal vendors have vested interest in NOT having substitutability, as will lose vendor ‘lock-in’</a:t>
            </a:r>
          </a:p>
          <a:p>
            <a:pPr lvl="1">
              <a:spcAft>
                <a:spcPts val="400"/>
              </a:spcAft>
            </a:pPr>
            <a:r>
              <a:rPr lang="en-US" sz="1800" dirty="0" smtClean="0"/>
              <a:t>More complex than portal architecture </a:t>
            </a:r>
          </a:p>
          <a:p>
            <a:pPr lvl="2">
              <a:spcAft>
                <a:spcPts val="400"/>
              </a:spcAft>
            </a:pPr>
            <a:r>
              <a:rPr lang="en-US" dirty="0" smtClean="0"/>
              <a:t>Gain is in having true substitutability and richer user experience, etc,.</a:t>
            </a:r>
          </a:p>
          <a:p>
            <a:pPr lvl="1"/>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ctrTitle" idx="4294967295"/>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smtClean="0">
                <a:solidFill>
                  <a:schemeClr val="tx1"/>
                </a:solidFill>
              </a:rPr>
              <a:t>Backup Slides</a:t>
            </a:r>
            <a:endParaRPr lang="en-US" altLang="en-US" sz="4800" dirty="0">
              <a:solidFill>
                <a:schemeClr val="tx1"/>
              </a:solidFill>
            </a:endParaRPr>
          </a:p>
        </p:txBody>
      </p:sp>
      <p:sp>
        <p:nvSpPr>
          <p:cNvPr id="80899" name="Rectangle 3"/>
          <p:cNvSpPr>
            <a:spLocks noGrp="1" noChangeArrowheads="1"/>
          </p:cNvSpPr>
          <p:nvPr>
            <p:ph type="subTitle" idx="4294967295"/>
          </p:nvPr>
        </p:nvSpPr>
        <p:spPr bwMode="auto">
          <a:xfrm>
            <a:off x="1371600" y="3257554"/>
            <a:ext cx="6400800" cy="41250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endParaRPr lang="en-US" altLang="en-US" b="0" dirty="0" smtClean="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smtClean="0"/>
              <a:t>MedCafe People</a:t>
            </a:r>
            <a:endParaRPr lang="en-US" dirty="0"/>
          </a:p>
        </p:txBody>
      </p:sp>
      <p:pic>
        <p:nvPicPr>
          <p:cNvPr id="5" name="Picture 4" descr="gail.jpg"/>
          <p:cNvPicPr>
            <a:picLocks noChangeAspect="1"/>
          </p:cNvPicPr>
          <p:nvPr/>
        </p:nvPicPr>
        <p:blipFill>
          <a:blip r:embed="rId3" cstate="print"/>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cstate="print"/>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cstate="print"/>
          <a:stretch>
            <a:fillRect/>
          </a:stretch>
        </p:blipFill>
        <p:spPr>
          <a:xfrm>
            <a:off x="5949950" y="1166812"/>
            <a:ext cx="1790700" cy="22383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Why Did We Do It?</a:t>
            </a:r>
            <a:endParaRPr lang="en-US" dirty="0"/>
          </a:p>
        </p:txBody>
      </p:sp>
      <p:sp>
        <p:nvSpPr>
          <p:cNvPr id="3" name="Content Placeholder 2"/>
          <p:cNvSpPr>
            <a:spLocks noGrp="1"/>
          </p:cNvSpPr>
          <p:nvPr>
            <p:ph idx="1"/>
          </p:nvPr>
        </p:nvSpPr>
        <p:spPr>
          <a:xfrm>
            <a:off x="461977" y="1048772"/>
            <a:ext cx="8128000" cy="3015228"/>
          </a:xfrm>
        </p:spPr>
        <p:txBody>
          <a:bodyPr/>
          <a:lstStyle/>
          <a:p>
            <a:r>
              <a:rPr lang="en-US" dirty="0" smtClean="0"/>
              <a:t>Current VA Physician workflow </a:t>
            </a:r>
            <a:r>
              <a:rPr lang="en-US" smtClean="0"/>
              <a:t>not optimal</a:t>
            </a:r>
          </a:p>
          <a:p>
            <a:r>
              <a:rPr lang="en-US" dirty="0" smtClean="0"/>
              <a:t>Streamline workflow through timelier data re-acquisition</a:t>
            </a:r>
          </a:p>
          <a:p>
            <a:r>
              <a:rPr lang="en-US" dirty="0" smtClean="0"/>
              <a:t>Provide functionality to deal with physician ‘pain points’</a:t>
            </a:r>
          </a:p>
          <a:p>
            <a:r>
              <a:rPr lang="en-US" dirty="0" smtClean="0"/>
              <a:t>Allow Physician rapid access to most pertinent data first</a:t>
            </a:r>
          </a:p>
          <a:p>
            <a:r>
              <a:rPr lang="en-US" dirty="0" smtClean="0"/>
              <a:t>Design more intuitive interface modeling how physician would want to access data</a:t>
            </a:r>
            <a:endParaRPr lang="en-US" dirty="0"/>
          </a:p>
        </p:txBody>
      </p:sp>
      <p:sp>
        <p:nvSpPr>
          <p:cNvPr id="4" name="Rounded Rectangle 3"/>
          <p:cNvSpPr/>
          <p:nvPr/>
        </p:nvSpPr>
        <p:spPr bwMode="auto">
          <a:xfrm>
            <a:off x="980326" y="4591986"/>
            <a:ext cx="6705600" cy="914400"/>
          </a:xfrm>
          <a:prstGeom prst="roundRect">
            <a:avLst/>
          </a:prstGeom>
          <a:solidFill>
            <a:srgbClr val="66FF33"/>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We want to demonstrate ways to give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caregivers more time to do what matters most</a:t>
            </a:r>
            <a:endParaRPr kumimoji="0" lang="en-US" sz="1800" b="1" i="0" u="none" strike="noStrike" cap="none" normalizeH="0" baseline="0" dirty="0" smtClean="0">
              <a:ln>
                <a:noFill/>
              </a:ln>
              <a:solidFill>
                <a:schemeClr val="tx1"/>
              </a:solidFill>
              <a:effectLst/>
              <a:latin typeface="Comic Sans MS" pitchFamily="6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a:xfrm>
            <a:off x="508000" y="939800"/>
            <a:ext cx="8191500" cy="5245100"/>
          </a:xfrm>
        </p:spPr>
        <p:txBody>
          <a:bodyPr/>
          <a:lstStyle/>
          <a:p>
            <a:r>
              <a:rPr lang="en-US" dirty="0" smtClean="0"/>
              <a:t>Converting hData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3" cstate="print"/>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4" cstate="print"/>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ormattedDetail.png"/>
          <p:cNvPicPr>
            <a:picLocks noChangeAspect="1"/>
          </p:cNvPicPr>
          <p:nvPr/>
        </p:nvPicPr>
        <p:blipFill>
          <a:blip r:embed="rId5" cstate="print"/>
          <a:stretch>
            <a:fillRect/>
          </a:stretch>
        </p:blipFill>
        <p:spPr>
          <a:xfrm>
            <a:off x="5048569" y="1892545"/>
            <a:ext cx="3308031" cy="2540832"/>
          </a:xfrm>
          <a:prstGeom prst="rect">
            <a:avLst/>
          </a:prstGeom>
        </p:spPr>
      </p:pic>
      <p:sp>
        <p:nvSpPr>
          <p:cNvPr id="12" name="TextBox 11"/>
          <p:cNvSpPr txBox="1"/>
          <p:nvPr/>
        </p:nvSpPr>
        <p:spPr>
          <a:xfrm>
            <a:off x="965200" y="6070600"/>
            <a:ext cx="1781294" cy="307777"/>
          </a:xfrm>
          <a:prstGeom prst="rect">
            <a:avLst/>
          </a:prstGeom>
          <a:noFill/>
        </p:spPr>
        <p:txBody>
          <a:bodyPr wrap="none" rtlCol="0">
            <a:spAutoFit/>
          </a:bodyPr>
          <a:lstStyle/>
          <a:p>
            <a:r>
              <a:rPr lang="en-US" dirty="0" smtClean="0">
                <a:hlinkClick r:id="rId6" action="ppaction://hlinksldjump"/>
              </a:rPr>
              <a:t>Return to main slide</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Goal</a:t>
            </a:r>
            <a:endParaRPr lang="en-US" dirty="0"/>
          </a:p>
        </p:txBody>
      </p:sp>
      <p:sp>
        <p:nvSpPr>
          <p:cNvPr id="3" name="Content Placeholder 2"/>
          <p:cNvSpPr>
            <a:spLocks noGrp="1"/>
          </p:cNvSpPr>
          <p:nvPr>
            <p:ph idx="1"/>
          </p:nvPr>
        </p:nvSpPr>
        <p:spPr>
          <a:xfrm>
            <a:off x="461976" y="1048772"/>
            <a:ext cx="8148623" cy="4031228"/>
          </a:xfrm>
        </p:spPr>
        <p:txBody>
          <a:bodyPr/>
          <a:lstStyle/>
          <a:p>
            <a:r>
              <a:rPr lang="en-US" dirty="0" smtClean="0">
                <a:solidFill>
                  <a:srgbClr val="092394"/>
                </a:solidFill>
              </a:rPr>
              <a:t>Goal</a:t>
            </a:r>
            <a:r>
              <a:rPr lang="en-US" dirty="0" smtClean="0"/>
              <a:t>:  To demonstrate ways to improve interaction with patient records and increase efficiency to allow clinicians more time to interact with patient</a:t>
            </a:r>
          </a:p>
          <a:p>
            <a:r>
              <a:rPr lang="en-US" dirty="0" smtClean="0">
                <a:solidFill>
                  <a:srgbClr val="092394"/>
                </a:solidFill>
              </a:rPr>
              <a:t>Problem Addressed</a:t>
            </a:r>
            <a:r>
              <a:rPr lang="en-US" dirty="0" smtClean="0"/>
              <a:t>:  Electronic Health Record (EHR) frustrations with:</a:t>
            </a:r>
          </a:p>
          <a:p>
            <a:pPr lvl="1"/>
            <a:r>
              <a:rPr lang="en-US" dirty="0" smtClean="0"/>
              <a:t>Multiple data sources</a:t>
            </a:r>
          </a:p>
          <a:p>
            <a:pPr lvl="1"/>
            <a:r>
              <a:rPr lang="en-US" dirty="0" smtClean="0"/>
              <a:t>“one size fits all” UI</a:t>
            </a:r>
          </a:p>
          <a:p>
            <a:pPr lvl="1"/>
            <a:r>
              <a:rPr lang="en-US" dirty="0" smtClean="0"/>
              <a:t>Difficult to add new capabilities</a:t>
            </a:r>
          </a:p>
          <a:p>
            <a:pPr lvl="1"/>
            <a:r>
              <a:rPr lang="en-US" dirty="0" smtClean="0"/>
              <a:t>Outside records/images</a:t>
            </a:r>
          </a:p>
          <a:p>
            <a:endParaRPr lang="en-US" dirty="0"/>
          </a:p>
        </p:txBody>
      </p:sp>
      <p:sp>
        <p:nvSpPr>
          <p:cNvPr id="5" name="Rounded Rectangle 4"/>
          <p:cNvSpPr/>
          <p:nvPr/>
        </p:nvSpPr>
        <p:spPr bwMode="auto">
          <a:xfrm>
            <a:off x="929526" y="5397500"/>
            <a:ext cx="6705600" cy="781986"/>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To demonstrate ways to give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caregivers more time to do what matters most</a:t>
            </a:r>
            <a:endParaRPr kumimoji="0" lang="en-US" sz="1800" b="1" i="0" u="none" strike="noStrike" cap="none" normalizeH="0" baseline="0" dirty="0" smtClean="0">
              <a:ln>
                <a:noFill/>
              </a:ln>
              <a:solidFill>
                <a:schemeClr val="tx1"/>
              </a:solidFill>
              <a:effectLst/>
              <a:latin typeface="Comic Sans MS" pitchFamily="6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3" cstate="print"/>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data (XML/ hData)</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927600" y="6083300"/>
            <a:ext cx="1781294" cy="307777"/>
          </a:xfrm>
          <a:prstGeom prst="rect">
            <a:avLst/>
          </a:prstGeom>
          <a:noFill/>
        </p:spPr>
        <p:txBody>
          <a:bodyPr wrap="none" rtlCol="0">
            <a:spAutoFit/>
          </a:bodyPr>
          <a:lstStyle/>
          <a:p>
            <a:r>
              <a:rPr lang="en-US" dirty="0" smtClean="0">
                <a:hlinkClick r:id="rId4" action="ppaction://hlinksldjump"/>
              </a:rPr>
              <a:t>Return to main slide</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3" cstate="print"/>
          <a:stretch>
            <a:fillRect/>
          </a:stretch>
        </p:blipFill>
        <p:spPr>
          <a:xfrm>
            <a:off x="489796" y="1206500"/>
            <a:ext cx="4405206" cy="4610100"/>
          </a:xfrm>
        </p:spPr>
      </p:pic>
      <p:pic>
        <p:nvPicPr>
          <p:cNvPr id="5" name="Picture 4" descr="formattedDetail.png"/>
          <p:cNvPicPr>
            <a:picLocks noChangeAspect="1"/>
          </p:cNvPicPr>
          <p:nvPr/>
        </p:nvPicPr>
        <p:blipFill>
          <a:blip r:embed="rId4" cstate="print"/>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5" cstate="print"/>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65200" y="6070600"/>
            <a:ext cx="1781294" cy="307777"/>
          </a:xfrm>
          <a:prstGeom prst="rect">
            <a:avLst/>
          </a:prstGeom>
          <a:noFill/>
        </p:spPr>
        <p:txBody>
          <a:bodyPr wrap="none" rtlCol="0">
            <a:spAutoFit/>
          </a:bodyPr>
          <a:lstStyle/>
          <a:p>
            <a:r>
              <a:rPr lang="en-US" dirty="0" smtClean="0">
                <a:hlinkClick r:id="rId6" action="ppaction://hlinksldjump"/>
              </a:rPr>
              <a:t>Return to main slide</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to Production</a:t>
            </a:r>
            <a:endParaRPr lang="en-US" dirty="0"/>
          </a:p>
        </p:txBody>
      </p:sp>
      <p:sp>
        <p:nvSpPr>
          <p:cNvPr id="3" name="Content Placeholder 2"/>
          <p:cNvSpPr>
            <a:spLocks noGrp="1"/>
          </p:cNvSpPr>
          <p:nvPr>
            <p:ph idx="1"/>
          </p:nvPr>
        </p:nvSpPr>
        <p:spPr>
          <a:xfrm>
            <a:off x="406400" y="1376362"/>
            <a:ext cx="8128000" cy="4808538"/>
          </a:xfrm>
        </p:spPr>
        <p:txBody>
          <a:bodyPr/>
          <a:lstStyle/>
          <a:p>
            <a:r>
              <a:rPr lang="en-US" dirty="0" smtClean="0"/>
              <a:t>medCafe is a small research project</a:t>
            </a:r>
          </a:p>
          <a:p>
            <a:pPr lvl="1"/>
            <a:r>
              <a:rPr lang="en-US" dirty="0" smtClean="0"/>
              <a:t>Highly scoped as proto-type system</a:t>
            </a:r>
          </a:p>
          <a:p>
            <a:pPr lvl="1"/>
            <a:r>
              <a:rPr lang="en-US" dirty="0" smtClean="0"/>
              <a:t>Goal: Demonstrated feasibility of Composable architecture</a:t>
            </a:r>
          </a:p>
          <a:p>
            <a:pPr lvl="1"/>
            <a:r>
              <a:rPr lang="en-US" dirty="0" smtClean="0"/>
              <a:t>Not a production level system</a:t>
            </a:r>
          </a:p>
          <a:p>
            <a:r>
              <a:rPr lang="en-US" dirty="0" smtClean="0"/>
              <a:t>There are issues in scaling to Production</a:t>
            </a:r>
          </a:p>
          <a:p>
            <a:pPr lvl="1"/>
            <a:r>
              <a:rPr lang="en-US" dirty="0" smtClean="0"/>
              <a:t>MedCafe specific</a:t>
            </a:r>
          </a:p>
          <a:p>
            <a:pPr lvl="1"/>
            <a:r>
              <a:rPr lang="en-US" dirty="0" smtClean="0"/>
              <a:t>All Composable Systems</a:t>
            </a:r>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Scaling to Production</a:t>
            </a:r>
            <a:endParaRPr lang="en-US" dirty="0"/>
          </a:p>
        </p:txBody>
      </p:sp>
      <p:sp>
        <p:nvSpPr>
          <p:cNvPr id="3" name="Content Placeholder 2"/>
          <p:cNvSpPr>
            <a:spLocks noGrp="1"/>
          </p:cNvSpPr>
          <p:nvPr>
            <p:ph idx="1"/>
          </p:nvPr>
        </p:nvSpPr>
        <p:spPr>
          <a:xfrm>
            <a:off x="370113" y="881667"/>
            <a:ext cx="8447315" cy="5456238"/>
          </a:xfrm>
        </p:spPr>
        <p:txBody>
          <a:bodyPr/>
          <a:lstStyle/>
          <a:p>
            <a:r>
              <a:rPr lang="en-US" dirty="0" smtClean="0"/>
              <a:t>Security infrastructure needs to exist</a:t>
            </a:r>
          </a:p>
          <a:p>
            <a:pPr lvl="1"/>
            <a:r>
              <a:rPr lang="en-US" dirty="0" smtClean="0"/>
              <a:t>Single sign on</a:t>
            </a:r>
          </a:p>
          <a:p>
            <a:pPr lvl="1"/>
            <a:r>
              <a:rPr lang="en-US" dirty="0" smtClean="0"/>
              <a:t>Vulnerability assessment</a:t>
            </a:r>
          </a:p>
          <a:p>
            <a:pPr lvl="1"/>
            <a:r>
              <a:rPr lang="en-US" dirty="0" smtClean="0"/>
              <a:t>Role Based access</a:t>
            </a:r>
          </a:p>
          <a:p>
            <a:pPr lvl="1"/>
            <a:r>
              <a:rPr lang="en-US" dirty="0" smtClean="0">
                <a:hlinkClick r:id="rId2" action="ppaction://hlinksldjump"/>
              </a:rPr>
              <a:t>More…</a:t>
            </a:r>
            <a:endParaRPr lang="en-US" dirty="0" smtClean="0"/>
          </a:p>
          <a:p>
            <a:r>
              <a:rPr lang="en-US" dirty="0" smtClean="0"/>
              <a:t>User Interface issues</a:t>
            </a:r>
          </a:p>
          <a:p>
            <a:pPr lvl="1"/>
            <a:r>
              <a:rPr lang="en-US" dirty="0" smtClean="0"/>
              <a:t>Scale interface for production level data sets</a:t>
            </a:r>
          </a:p>
          <a:p>
            <a:pPr lvl="1"/>
            <a:r>
              <a:rPr lang="en-US" dirty="0" smtClean="0"/>
              <a:t>Share information (annotations) to all, roles, selected users</a:t>
            </a:r>
          </a:p>
          <a:p>
            <a:pPr lvl="1"/>
            <a:r>
              <a:rPr lang="en-US" dirty="0" smtClean="0">
                <a:hlinkClick r:id="rId3" action="ppaction://hlinksldjump"/>
              </a:rPr>
              <a:t>More…</a:t>
            </a:r>
            <a:endParaRPr lang="en-US" dirty="0" smtClean="0"/>
          </a:p>
          <a:p>
            <a:r>
              <a:rPr lang="en-US" dirty="0" smtClean="0"/>
              <a:t>Data Standards</a:t>
            </a:r>
          </a:p>
          <a:p>
            <a:pPr lvl="1"/>
            <a:r>
              <a:rPr lang="en-US" dirty="0" smtClean="0"/>
              <a:t>Health data ontology</a:t>
            </a:r>
          </a:p>
          <a:p>
            <a:pPr lvl="1"/>
            <a:r>
              <a:rPr lang="en-US" dirty="0" smtClean="0">
                <a:hlinkClick r:id="rId4" action="ppaction://hlinksldjump"/>
              </a:rPr>
              <a:t>More…</a:t>
            </a:r>
            <a:endParaRPr lang="en-US" dirty="0" smtClean="0"/>
          </a:p>
          <a:p>
            <a:r>
              <a:rPr lang="en-US" dirty="0" smtClean="0"/>
              <a:t>Business rules enforced with Templates</a:t>
            </a:r>
          </a:p>
          <a:p>
            <a:pPr lvl="1"/>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01600"/>
            <a:ext cx="8229600" cy="533400"/>
          </a:xfrm>
        </p:spPr>
        <p:txBody>
          <a:bodyPr/>
          <a:lstStyle/>
          <a:p>
            <a:r>
              <a:rPr lang="en-US" sz="3200" dirty="0" smtClean="0"/>
              <a:t>All Systems: Scaling to Production</a:t>
            </a:r>
            <a:endParaRPr lang="en-US" sz="3200" dirty="0"/>
          </a:p>
        </p:txBody>
      </p:sp>
      <p:sp>
        <p:nvSpPr>
          <p:cNvPr id="3" name="Content Placeholder 2"/>
          <p:cNvSpPr>
            <a:spLocks noGrp="1"/>
          </p:cNvSpPr>
          <p:nvPr>
            <p:ph idx="1"/>
          </p:nvPr>
        </p:nvSpPr>
        <p:spPr>
          <a:xfrm>
            <a:off x="368299" y="459620"/>
            <a:ext cx="8594271" cy="6071808"/>
          </a:xfrm>
        </p:spPr>
        <p:txBody>
          <a:bodyPr/>
          <a:lstStyle/>
          <a:p>
            <a:pPr>
              <a:spcAft>
                <a:spcPts val="0"/>
              </a:spcAft>
            </a:pPr>
            <a:r>
              <a:rPr lang="en-US" dirty="0" smtClean="0"/>
              <a:t>Governance</a:t>
            </a:r>
          </a:p>
          <a:p>
            <a:pPr lvl="1">
              <a:spcAft>
                <a:spcPts val="0"/>
              </a:spcAft>
            </a:pPr>
            <a:r>
              <a:rPr lang="en-US" sz="1800" dirty="0" smtClean="0"/>
              <a:t>Managing component libraries</a:t>
            </a:r>
          </a:p>
          <a:p>
            <a:pPr lvl="1">
              <a:spcAft>
                <a:spcPts val="0"/>
              </a:spcAft>
            </a:pPr>
            <a:r>
              <a:rPr lang="en-US" sz="1800" dirty="0" smtClean="0">
                <a:hlinkClick r:id="rId2" action="ppaction://hlinksldjump"/>
              </a:rPr>
              <a:t>More…</a:t>
            </a:r>
            <a:endParaRPr lang="en-US" sz="1800" dirty="0" smtClean="0"/>
          </a:p>
          <a:p>
            <a:pPr>
              <a:spcAft>
                <a:spcPts val="0"/>
              </a:spcAft>
            </a:pPr>
            <a:r>
              <a:rPr lang="en-US" dirty="0" smtClean="0"/>
              <a:t>Discoverability</a:t>
            </a:r>
          </a:p>
          <a:p>
            <a:pPr lvl="1">
              <a:spcAft>
                <a:spcPts val="0"/>
              </a:spcAft>
            </a:pPr>
            <a:r>
              <a:rPr lang="en-US" sz="1800" dirty="0" smtClean="0"/>
              <a:t>Enable discoverability of components</a:t>
            </a:r>
          </a:p>
          <a:p>
            <a:pPr lvl="1">
              <a:spcAft>
                <a:spcPts val="0"/>
              </a:spcAft>
            </a:pPr>
            <a:r>
              <a:rPr lang="en-US" sz="1800" dirty="0" smtClean="0">
                <a:hlinkClick r:id="rId3" action="ppaction://hlinksldjump"/>
              </a:rPr>
              <a:t>More..</a:t>
            </a:r>
            <a:endParaRPr lang="en-US" sz="1800" dirty="0" smtClean="0"/>
          </a:p>
          <a:p>
            <a:pPr>
              <a:spcAft>
                <a:spcPts val="0"/>
              </a:spcAft>
            </a:pPr>
            <a:r>
              <a:rPr lang="en-US" dirty="0" smtClean="0"/>
              <a:t>Test Framework</a:t>
            </a:r>
          </a:p>
          <a:p>
            <a:pPr lvl="1">
              <a:spcAft>
                <a:spcPts val="0"/>
              </a:spcAft>
            </a:pPr>
            <a:r>
              <a:rPr lang="en-US" sz="1800" dirty="0" smtClean="0"/>
              <a:t>Develop Test Infrastructure framework for new components</a:t>
            </a:r>
          </a:p>
          <a:p>
            <a:pPr lvl="1">
              <a:spcAft>
                <a:spcPts val="0"/>
              </a:spcAft>
            </a:pPr>
            <a:r>
              <a:rPr lang="en-US" sz="1800" dirty="0" smtClean="0"/>
              <a:t>Develop Test Criteria / Guidelines for Acceptance</a:t>
            </a:r>
          </a:p>
          <a:p>
            <a:pPr lvl="1">
              <a:spcAft>
                <a:spcPts val="0"/>
              </a:spcAft>
            </a:pPr>
            <a:r>
              <a:rPr lang="en-US" sz="1800" dirty="0" smtClean="0">
                <a:hlinkClick r:id="rId4" action="ppaction://hlinksldjump"/>
              </a:rPr>
              <a:t>More…</a:t>
            </a:r>
            <a:endParaRPr lang="en-US" sz="1800" dirty="0" smtClean="0"/>
          </a:p>
          <a:p>
            <a:pPr>
              <a:spcAft>
                <a:spcPts val="0"/>
              </a:spcAft>
            </a:pPr>
            <a:r>
              <a:rPr lang="en-US" dirty="0" smtClean="0"/>
              <a:t>Service Access</a:t>
            </a:r>
          </a:p>
          <a:p>
            <a:pPr lvl="1">
              <a:spcAft>
                <a:spcPts val="0"/>
              </a:spcAft>
            </a:pPr>
            <a:r>
              <a:rPr lang="en-US" sz="1800" dirty="0" smtClean="0"/>
              <a:t>Develop mechanism to alert user to service availability</a:t>
            </a:r>
          </a:p>
          <a:p>
            <a:pPr lvl="1">
              <a:spcAft>
                <a:spcPts val="0"/>
              </a:spcAft>
            </a:pPr>
            <a:r>
              <a:rPr lang="en-US" sz="1800" dirty="0" smtClean="0"/>
              <a:t>Determine appropriate level of notification if unavailable</a:t>
            </a:r>
          </a:p>
          <a:p>
            <a:pPr lvl="1">
              <a:spcAft>
                <a:spcPts val="0"/>
              </a:spcAft>
            </a:pPr>
            <a:r>
              <a:rPr lang="en-US" sz="1800" dirty="0" smtClean="0">
                <a:hlinkClick r:id="rId5" action="ppaction://hlinksldjump"/>
              </a:rPr>
              <a:t>More…</a:t>
            </a:r>
            <a:endParaRPr lang="en-US" sz="1800" dirty="0" smtClean="0"/>
          </a:p>
          <a:p>
            <a:pPr>
              <a:spcAft>
                <a:spcPts val="0"/>
              </a:spcAft>
            </a:pPr>
            <a:r>
              <a:rPr lang="en-US" dirty="0" smtClean="0"/>
              <a:t>Business Analytics</a:t>
            </a:r>
          </a:p>
          <a:p>
            <a:pPr lvl="1">
              <a:spcAft>
                <a:spcPts val="0"/>
              </a:spcAft>
            </a:pPr>
            <a:r>
              <a:rPr lang="en-US" sz="1800" dirty="0" smtClean="0"/>
              <a:t>Develop  capability to allow users to rate components and show component, system statistics </a:t>
            </a:r>
          </a:p>
          <a:p>
            <a:pPr lvl="1">
              <a:spcAft>
                <a:spcPts val="0"/>
              </a:spcAft>
            </a:pPr>
            <a:r>
              <a:rPr lang="en-US" sz="1800" dirty="0" smtClean="0">
                <a:hlinkClick r:id="rId6" action="ppaction://hlinksldjump"/>
              </a:rPr>
              <a:t>More…</a:t>
            </a:r>
            <a:endParaRPr lang="en-US" sz="1800" dirty="0" smtClean="0"/>
          </a:p>
          <a:p>
            <a:pPr>
              <a:spcAft>
                <a:spcPts val="0"/>
              </a:spcAft>
            </a:pPr>
            <a:r>
              <a:rPr lang="en-US" sz="1800" dirty="0" smtClean="0"/>
              <a:t>Business Rules</a:t>
            </a:r>
          </a:p>
          <a:p>
            <a:pPr lvl="1">
              <a:spcAft>
                <a:spcPts val="0"/>
              </a:spcAft>
            </a:pPr>
            <a:endParaRPr lang="en-US" sz="1800" dirty="0" smtClean="0"/>
          </a:p>
          <a:p>
            <a:pPr lvl="1">
              <a:spcAft>
                <a:spcPts val="200"/>
              </a:spcAft>
            </a:pPr>
            <a:endParaRPr lang="en-US" dirty="0" smtClean="0"/>
          </a:p>
          <a:p>
            <a:pPr lvl="1">
              <a:spcAft>
                <a:spcPts val="200"/>
              </a:spcAft>
            </a:pPr>
            <a:endParaRPr lang="en-US" dirty="0" smtClean="0"/>
          </a:p>
          <a:p>
            <a:endParaRPr lang="en-US" dirty="0" smtClean="0"/>
          </a:p>
          <a:p>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Functionality</a:t>
            </a:r>
            <a:endParaRPr lang="en-US" dirty="0"/>
          </a:p>
        </p:txBody>
      </p:sp>
      <p:sp>
        <p:nvSpPr>
          <p:cNvPr id="3" name="Content Placeholder 2"/>
          <p:cNvSpPr>
            <a:spLocks noGrp="1"/>
          </p:cNvSpPr>
          <p:nvPr>
            <p:ph idx="1"/>
          </p:nvPr>
        </p:nvSpPr>
        <p:spPr/>
        <p:txBody>
          <a:bodyPr/>
          <a:lstStyle/>
          <a:p>
            <a:pPr marL="292100" lvl="1" indent="-292100">
              <a:lnSpc>
                <a:spcPts val="2600"/>
              </a:lnSpc>
              <a:buSzPct val="120000"/>
              <a:buFont typeface="Wingdings" pitchFamily="2" charset="2"/>
              <a:buChar char="§"/>
            </a:pPr>
            <a:r>
              <a:rPr lang="en-US" dirty="0" smtClean="0"/>
              <a:t>Patient Context Aware</a:t>
            </a:r>
          </a:p>
          <a:p>
            <a:pPr marL="574675" lvl="2" indent="-292100">
              <a:lnSpc>
                <a:spcPts val="2600"/>
              </a:lnSpc>
              <a:buSzPct val="120000"/>
            </a:pPr>
            <a:r>
              <a:rPr lang="en-US" dirty="0" smtClean="0"/>
              <a:t>Display most pertinent templates or components based on user role and patient information</a:t>
            </a:r>
          </a:p>
          <a:p>
            <a:pPr marL="574675" lvl="2" indent="-292100">
              <a:lnSpc>
                <a:spcPts val="2600"/>
              </a:lnSpc>
              <a:buSzPct val="120000"/>
            </a:pPr>
            <a:r>
              <a:rPr lang="en-US" dirty="0" smtClean="0"/>
              <a:t>Recommend components/ services to be used</a:t>
            </a:r>
          </a:p>
          <a:p>
            <a:pPr marL="292100" lvl="1" indent="-292100">
              <a:lnSpc>
                <a:spcPts val="2600"/>
              </a:lnSpc>
              <a:buSzPct val="120000"/>
              <a:buFont typeface="Wingdings" charset="2"/>
              <a:buChar char="§"/>
            </a:pPr>
            <a:r>
              <a:rPr lang="en-US" dirty="0" smtClean="0"/>
              <a:t>Patient Consent Access</a:t>
            </a:r>
          </a:p>
          <a:p>
            <a:pPr marL="292100" lvl="1" indent="-292100">
              <a:lnSpc>
                <a:spcPts val="2600"/>
              </a:lnSpc>
              <a:buSzPct val="120000"/>
              <a:buFont typeface="Wingdings" charset="2"/>
              <a:buChar char="§"/>
            </a:pPr>
            <a:r>
              <a:rPr lang="en-US" dirty="0" smtClean="0"/>
              <a:t>Connect to NHIN Connect</a:t>
            </a:r>
          </a:p>
          <a:p>
            <a:pPr marL="292100" lvl="1" indent="-292100">
              <a:lnSpc>
                <a:spcPts val="2600"/>
              </a:lnSpc>
              <a:buSzPct val="120000"/>
              <a:buFont typeface="Wingdings" charset="2"/>
              <a:buChar char="§"/>
            </a:pPr>
            <a:r>
              <a:rPr lang="en-US" dirty="0" smtClean="0"/>
              <a:t>Chaining of components for complex functionality</a:t>
            </a:r>
          </a:p>
          <a:p>
            <a:pPr marL="574675" lvl="2" indent="-292100">
              <a:lnSpc>
                <a:spcPts val="2600"/>
              </a:lnSpc>
              <a:buSzPct val="120000"/>
              <a:buFont typeface="Wingdings" charset="2"/>
              <a:buChar char="§"/>
            </a:pPr>
            <a:r>
              <a:rPr lang="en-US" dirty="0" smtClean="0"/>
              <a:t>Business rules for workflow would be required</a:t>
            </a:r>
          </a:p>
          <a:p>
            <a:pPr marL="574675" lvl="2" indent="-292100">
              <a:lnSpc>
                <a:spcPts val="2600"/>
              </a:lnSpc>
              <a:buSzPct val="120000"/>
              <a:buFont typeface="Wingdings" charset="2"/>
              <a:buChar char="§"/>
            </a:pPr>
            <a:endParaRPr lang="en-US" dirty="0" smtClean="0"/>
          </a:p>
          <a:p>
            <a:pPr marL="574675" lvl="2" indent="-292100">
              <a:lnSpc>
                <a:spcPts val="2600"/>
              </a:lnSpc>
              <a:buSzPct val="120000"/>
            </a:pPr>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00"/>
            <a:ext cx="6350000" cy="965200"/>
          </a:xfrm>
        </p:spPr>
        <p:txBody>
          <a:bodyPr/>
          <a:lstStyle/>
          <a:p>
            <a:r>
              <a:rPr lang="en-US" sz="2400" dirty="0" smtClean="0"/>
              <a:t>What medCafe Has Shown</a:t>
            </a:r>
            <a:r>
              <a:rPr lang="en-US" dirty="0" smtClean="0"/>
              <a:t/>
            </a:r>
            <a:br>
              <a:rPr lang="en-US" dirty="0" smtClean="0"/>
            </a:br>
            <a:r>
              <a:rPr lang="en-US" dirty="0" smtClean="0"/>
              <a:t>Developer Perspective		</a:t>
            </a:r>
            <a:endParaRPr lang="en-US" dirty="0"/>
          </a:p>
        </p:txBody>
      </p:sp>
      <p:sp>
        <p:nvSpPr>
          <p:cNvPr id="3" name="Content Placeholder 2"/>
          <p:cNvSpPr>
            <a:spLocks noGrp="1"/>
          </p:cNvSpPr>
          <p:nvPr>
            <p:ph idx="1"/>
          </p:nvPr>
        </p:nvSpPr>
        <p:spPr>
          <a:xfrm>
            <a:off x="431800" y="1066800"/>
            <a:ext cx="8128000" cy="4808538"/>
          </a:xfrm>
        </p:spPr>
        <p:txBody>
          <a:bodyPr/>
          <a:lstStyle/>
          <a:p>
            <a:endParaRPr lang="en-US" dirty="0" smtClean="0"/>
          </a:p>
          <a:p>
            <a:r>
              <a:rPr lang="en-US" dirty="0" smtClean="0"/>
              <a:t>medCafe completely Open Source framework</a:t>
            </a:r>
          </a:p>
          <a:p>
            <a:r>
              <a:rPr lang="en-US" dirty="0" smtClean="0"/>
              <a:t>Can immediately build new capability as envisioned by users</a:t>
            </a:r>
          </a:p>
          <a:p>
            <a:r>
              <a:rPr lang="en-US" dirty="0" smtClean="0"/>
              <a:t>Can enhance/ adapt any existing components to user needs</a:t>
            </a:r>
          </a:p>
          <a:p>
            <a:r>
              <a:rPr lang="en-US" dirty="0" smtClean="0"/>
              <a:t>Able to build on existing JQuery interface </a:t>
            </a:r>
            <a:r>
              <a:rPr lang="en-US" dirty="0" err="1" smtClean="0"/>
              <a:t>plugins</a:t>
            </a:r>
            <a:endParaRPr lang="en-US" dirty="0" smtClean="0"/>
          </a:p>
          <a:p>
            <a:pPr lvl="1"/>
            <a:r>
              <a:rPr lang="en-US" dirty="0" smtClean="0"/>
              <a:t>No need to start from scratch</a:t>
            </a:r>
          </a:p>
          <a:p>
            <a:pPr lvl="1"/>
            <a:endParaRPr lang="en-US" dirty="0" smtClean="0"/>
          </a:p>
          <a:p>
            <a:pPr lvl="1">
              <a:buNone/>
            </a:pPr>
            <a:endParaRPr lang="en-US" dirty="0" smtClean="0"/>
          </a:p>
          <a:p>
            <a:pPr>
              <a:buNone/>
            </a:pPr>
            <a:endParaRPr lang="en-US" dirty="0" smtClean="0"/>
          </a:p>
          <a:p>
            <a:endParaRPr lang="en-US" dirty="0"/>
          </a:p>
        </p:txBody>
      </p:sp>
      <p:sp>
        <p:nvSpPr>
          <p:cNvPr id="4" name="Rounded Rectangle 3"/>
          <p:cNvSpPr/>
          <p:nvPr/>
        </p:nvSpPr>
        <p:spPr bwMode="auto">
          <a:xfrm>
            <a:off x="1854200" y="5295900"/>
            <a:ext cx="5321300" cy="9017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medCafe provides a more efficient way</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to evolve the system and enhance capability</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074" y="444500"/>
            <a:ext cx="6398126" cy="965200"/>
          </a:xfrm>
        </p:spPr>
        <p:txBody>
          <a:bodyPr/>
          <a:lstStyle/>
          <a:p>
            <a:r>
              <a:rPr lang="en-US" sz="2400" dirty="0" smtClean="0"/>
              <a:t>What medCafe Has Shown</a:t>
            </a:r>
            <a:r>
              <a:rPr lang="en-US" dirty="0" smtClean="0"/>
              <a:t/>
            </a:r>
            <a:br>
              <a:rPr lang="en-US" dirty="0" smtClean="0"/>
            </a:br>
            <a:r>
              <a:rPr lang="en-US" dirty="0" smtClean="0"/>
              <a:t>User Perspective		</a:t>
            </a:r>
            <a:endParaRPr lang="en-US" dirty="0"/>
          </a:p>
        </p:txBody>
      </p:sp>
      <p:sp>
        <p:nvSpPr>
          <p:cNvPr id="3" name="Content Placeholder 2"/>
          <p:cNvSpPr>
            <a:spLocks noGrp="1"/>
          </p:cNvSpPr>
          <p:nvPr>
            <p:ph idx="1"/>
          </p:nvPr>
        </p:nvSpPr>
        <p:spPr>
          <a:xfrm>
            <a:off x="431800" y="1066800"/>
            <a:ext cx="8128000" cy="4808538"/>
          </a:xfrm>
        </p:spPr>
        <p:txBody>
          <a:bodyPr/>
          <a:lstStyle/>
          <a:p>
            <a:endParaRPr lang="en-US" dirty="0" smtClean="0"/>
          </a:p>
          <a:p>
            <a:r>
              <a:rPr lang="en-US" dirty="0" smtClean="0"/>
              <a:t>Physician can rapidly compose personal patient record </a:t>
            </a:r>
          </a:p>
          <a:p>
            <a:r>
              <a:rPr lang="en-US" dirty="0" smtClean="0"/>
              <a:t>Display the most pertinent data first</a:t>
            </a:r>
          </a:p>
          <a:p>
            <a:r>
              <a:rPr lang="en-US" dirty="0" smtClean="0"/>
              <a:t>System completely adaptable to changing patient circumstance</a:t>
            </a:r>
          </a:p>
          <a:p>
            <a:r>
              <a:rPr lang="en-US" dirty="0" smtClean="0"/>
              <a:t>Ability to save state of record reduces time to reacquire patient data</a:t>
            </a:r>
          </a:p>
          <a:p>
            <a:r>
              <a:rPr lang="en-US" dirty="0" smtClean="0"/>
              <a:t>If users think of desired capability they can help design new components</a:t>
            </a:r>
          </a:p>
          <a:p>
            <a:r>
              <a:rPr lang="en-US" dirty="0" smtClean="0"/>
              <a:t>Data from multiple data sources may be transparently displayed to user </a:t>
            </a:r>
          </a:p>
          <a:p>
            <a:pPr lvl="1">
              <a:buNone/>
            </a:pPr>
            <a:endParaRPr lang="en-US" dirty="0" smtClean="0"/>
          </a:p>
          <a:p>
            <a:pPr>
              <a:buNone/>
            </a:pPr>
            <a:endParaRPr lang="en-US" dirty="0" smtClean="0"/>
          </a:p>
          <a:p>
            <a:endParaRPr lang="en-US" dirty="0"/>
          </a:p>
        </p:txBody>
      </p:sp>
      <p:sp>
        <p:nvSpPr>
          <p:cNvPr id="4" name="Rounded Rectangle 3"/>
          <p:cNvSpPr/>
          <p:nvPr/>
        </p:nvSpPr>
        <p:spPr bwMode="auto">
          <a:xfrm>
            <a:off x="1854200" y="5416220"/>
            <a:ext cx="5321300" cy="9017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lnSpc>
                <a:spcPts val="2500"/>
              </a:lnSpc>
              <a:spcAft>
                <a:spcPts val="0"/>
              </a:spcAft>
              <a:buClr>
                <a:srgbClr val="FDAA03"/>
              </a:buClr>
            </a:pPr>
            <a:r>
              <a:rPr lang="en-US" sz="1800" b="1" dirty="0" smtClean="0">
                <a:latin typeface="Comic Sans MS" pitchFamily="66" charset="0"/>
              </a:rPr>
              <a:t>medCafe provides a more efficient way</a:t>
            </a:r>
          </a:p>
          <a:p>
            <a:pPr algn="ctr" eaLnBrk="0" hangingPunct="0">
              <a:lnSpc>
                <a:spcPts val="2500"/>
              </a:lnSpc>
              <a:spcAft>
                <a:spcPts val="0"/>
              </a:spcAft>
              <a:buClr>
                <a:srgbClr val="FDAA03"/>
              </a:buClr>
            </a:pPr>
            <a:r>
              <a:rPr lang="en-US" sz="1800" b="1" dirty="0" smtClean="0">
                <a:latin typeface="Comic Sans MS" pitchFamily="66" charset="0"/>
              </a:rPr>
              <a:t> for physicians to interact with patient record</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453" y="419100"/>
            <a:ext cx="6685547" cy="1117600"/>
          </a:xfrm>
        </p:spPr>
        <p:txBody>
          <a:bodyPr/>
          <a:lstStyle/>
          <a:p>
            <a:r>
              <a:rPr lang="en-US" sz="2400" dirty="0" smtClean="0"/>
              <a:t> What medCafe Has Shown</a:t>
            </a:r>
            <a:r>
              <a:rPr lang="en-US" dirty="0" smtClean="0"/>
              <a:t/>
            </a:r>
            <a:br>
              <a:rPr lang="en-US" dirty="0" smtClean="0"/>
            </a:br>
            <a:r>
              <a:rPr lang="en-US" dirty="0" smtClean="0"/>
              <a:t>Administrator’s Perspective		</a:t>
            </a:r>
            <a:endParaRPr lang="en-US" dirty="0"/>
          </a:p>
        </p:txBody>
      </p:sp>
      <p:sp>
        <p:nvSpPr>
          <p:cNvPr id="3" name="Content Placeholder 2"/>
          <p:cNvSpPr>
            <a:spLocks noGrp="1"/>
          </p:cNvSpPr>
          <p:nvPr>
            <p:ph idx="1"/>
          </p:nvPr>
        </p:nvSpPr>
        <p:spPr>
          <a:xfrm>
            <a:off x="482600" y="838200"/>
            <a:ext cx="8039100" cy="4592638"/>
          </a:xfrm>
        </p:spPr>
        <p:txBody>
          <a:bodyPr/>
          <a:lstStyle/>
          <a:p>
            <a:pPr>
              <a:buNone/>
            </a:pPr>
            <a:endParaRPr lang="en-US" dirty="0" smtClean="0"/>
          </a:p>
          <a:p>
            <a:pPr>
              <a:spcAft>
                <a:spcPts val="600"/>
              </a:spcAft>
            </a:pPr>
            <a:r>
              <a:rPr lang="en-US" dirty="0" smtClean="0"/>
              <a:t>Can build the framework to practice’s needs</a:t>
            </a:r>
          </a:p>
          <a:p>
            <a:pPr>
              <a:spcAft>
                <a:spcPts val="600"/>
              </a:spcAft>
            </a:pPr>
            <a:r>
              <a:rPr lang="en-US" dirty="0" smtClean="0"/>
              <a:t>Can design system based on the capability practice cares about</a:t>
            </a:r>
          </a:p>
          <a:p>
            <a:pPr>
              <a:spcAft>
                <a:spcPts val="600"/>
              </a:spcAft>
            </a:pPr>
            <a:r>
              <a:rPr lang="en-US" dirty="0" smtClean="0"/>
              <a:t>Can start small, grow functionality over time</a:t>
            </a:r>
          </a:p>
          <a:p>
            <a:pPr>
              <a:spcAft>
                <a:spcPts val="600"/>
              </a:spcAft>
            </a:pPr>
            <a:r>
              <a:rPr lang="en-US" dirty="0" smtClean="0"/>
              <a:t>Can add new data sources as they become available</a:t>
            </a:r>
          </a:p>
          <a:p>
            <a:pPr>
              <a:spcAft>
                <a:spcPts val="600"/>
              </a:spcAft>
            </a:pPr>
            <a:r>
              <a:rPr lang="en-US" dirty="0" smtClean="0"/>
              <a:t>Can help design new components as new capabilities are envisioned</a:t>
            </a:r>
          </a:p>
          <a:p>
            <a:pPr>
              <a:spcAft>
                <a:spcPts val="600"/>
              </a:spcAft>
            </a:pPr>
            <a:r>
              <a:rPr lang="en-US" dirty="0" smtClean="0"/>
              <a:t>System completely adaptable to changing practice circumstances</a:t>
            </a:r>
          </a:p>
          <a:p>
            <a:pPr>
              <a:spcAft>
                <a:spcPts val="600"/>
              </a:spcAft>
            </a:pPr>
            <a:r>
              <a:rPr lang="en-US" dirty="0" smtClean="0"/>
              <a:t>Framework allows for ease of system evolution</a:t>
            </a:r>
          </a:p>
          <a:p>
            <a:pPr>
              <a:spcAft>
                <a:spcPts val="600"/>
              </a:spcAft>
            </a:pPr>
            <a:r>
              <a:rPr lang="en-US" dirty="0" smtClean="0"/>
              <a:t>Allows for Best of Breed</a:t>
            </a:r>
          </a:p>
          <a:p>
            <a:pPr>
              <a:buNone/>
            </a:pPr>
            <a:endParaRPr lang="en-US" dirty="0" smtClean="0"/>
          </a:p>
          <a:p>
            <a:endParaRPr lang="en-US" dirty="0"/>
          </a:p>
        </p:txBody>
      </p:sp>
      <p:sp>
        <p:nvSpPr>
          <p:cNvPr id="5" name="Rounded Rectangle 4"/>
          <p:cNvSpPr/>
          <p:nvPr/>
        </p:nvSpPr>
        <p:spPr bwMode="auto">
          <a:xfrm>
            <a:off x="444500" y="5633386"/>
            <a:ext cx="8445500" cy="754714"/>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0" latinLnBrk="0" hangingPunct="0">
              <a:lnSpc>
                <a:spcPts val="2500"/>
              </a:lnSpc>
              <a:spcAft>
                <a:spcPts val="0"/>
              </a:spcAft>
              <a:buClr>
                <a:srgbClr val="FDAA03"/>
              </a:buClr>
              <a:buSzTx/>
              <a:buFontTx/>
              <a:buNone/>
              <a:tabLst/>
            </a:pPr>
            <a:r>
              <a:rPr lang="en-US" sz="1800" b="1" dirty="0" smtClean="0">
                <a:latin typeface="Comic Sans MS" pitchFamily="66" charset="0"/>
              </a:rPr>
              <a:t>medCafe demonstrates feasibility of a completely composable</a:t>
            </a:r>
          </a:p>
          <a:p>
            <a:pPr marL="0" marR="0" indent="0" algn="ctr" defTabSz="914400" eaLnBrk="0" latinLnBrk="0" hangingPunct="0">
              <a:lnSpc>
                <a:spcPts val="2500"/>
              </a:lnSpc>
              <a:spcAft>
                <a:spcPts val="0"/>
              </a:spcAft>
              <a:buClr>
                <a:srgbClr val="FDAA03"/>
              </a:buClr>
              <a:buSzTx/>
              <a:buFontTx/>
              <a:buNone/>
              <a:tabLst/>
            </a:pPr>
            <a:r>
              <a:rPr lang="en-US" sz="1800" b="1" dirty="0" smtClean="0">
                <a:latin typeface="Comic Sans MS" pitchFamily="66" charset="0"/>
              </a:rPr>
              <a:t>best of breed framework</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4900" y="381000"/>
            <a:ext cx="3810000" cy="1016000"/>
          </a:xfrm>
        </p:spPr>
        <p:txBody>
          <a:bodyPr/>
          <a:lstStyle/>
          <a:p>
            <a:r>
              <a:rPr lang="en-US" sz="2000" dirty="0" smtClean="0"/>
              <a:t>MedCafe : Scaling to Production</a:t>
            </a:r>
            <a:r>
              <a:rPr lang="en-US" dirty="0" smtClean="0"/>
              <a:t/>
            </a:r>
            <a:br>
              <a:rPr lang="en-US" dirty="0" smtClean="0"/>
            </a:br>
            <a:r>
              <a:rPr lang="en-US" dirty="0" smtClean="0"/>
              <a:t>       Security</a:t>
            </a:r>
            <a:endParaRPr lang="en-US" dirty="0"/>
          </a:p>
        </p:txBody>
      </p:sp>
      <p:sp>
        <p:nvSpPr>
          <p:cNvPr id="3" name="Content Placeholder 2"/>
          <p:cNvSpPr>
            <a:spLocks noGrp="1"/>
          </p:cNvSpPr>
          <p:nvPr>
            <p:ph idx="1"/>
          </p:nvPr>
        </p:nvSpPr>
        <p:spPr/>
        <p:txBody>
          <a:bodyPr/>
          <a:lstStyle/>
          <a:p>
            <a:r>
              <a:rPr lang="en-US" dirty="0" smtClean="0"/>
              <a:t>Security</a:t>
            </a:r>
          </a:p>
          <a:p>
            <a:pPr lvl="1"/>
            <a:r>
              <a:rPr lang="en-US" sz="1600" dirty="0" smtClean="0"/>
              <a:t>Single sign on infrastructure</a:t>
            </a:r>
          </a:p>
          <a:p>
            <a:pPr lvl="1"/>
            <a:r>
              <a:rPr lang="en-US" sz="1600" dirty="0" smtClean="0"/>
              <a:t>RESTful services security infrastructure</a:t>
            </a:r>
          </a:p>
          <a:p>
            <a:pPr lvl="1"/>
            <a:r>
              <a:rPr lang="en-US" sz="1600" dirty="0" smtClean="0"/>
              <a:t>Vulnerability Assessment (check for XSS etc,..)</a:t>
            </a:r>
          </a:p>
          <a:p>
            <a:pPr lvl="1"/>
            <a:r>
              <a:rPr lang="en-US" sz="1600" dirty="0" smtClean="0"/>
              <a:t>Assign user individual login into database </a:t>
            </a:r>
          </a:p>
          <a:p>
            <a:pPr lvl="2"/>
            <a:r>
              <a:rPr lang="en-US" sz="1600" dirty="0" smtClean="0"/>
              <a:t>Right now all users use same user credentials to access database</a:t>
            </a:r>
          </a:p>
          <a:p>
            <a:pPr lvl="1"/>
            <a:r>
              <a:rPr lang="en-US" sz="1600" dirty="0" smtClean="0"/>
              <a:t>SSL</a:t>
            </a:r>
          </a:p>
          <a:p>
            <a:pPr lvl="1"/>
            <a:r>
              <a:rPr lang="en-US" sz="1600" dirty="0" smtClean="0"/>
              <a:t>Role based access</a:t>
            </a:r>
          </a:p>
          <a:p>
            <a:pPr lvl="1"/>
            <a:r>
              <a:rPr lang="en-US" sz="1600" dirty="0" smtClean="0">
                <a:hlinkClick r:id="rId2" action="ppaction://hlinksldjump"/>
              </a:rPr>
              <a:t>Back to main presentation</a:t>
            </a:r>
            <a:endParaRPr lang="en-US" sz="1600"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Current Workflow</a:t>
            </a:r>
            <a:endParaRPr lang="en-US" dirty="0"/>
          </a:p>
        </p:txBody>
      </p:sp>
      <p:pic>
        <p:nvPicPr>
          <p:cNvPr id="8" name="Picture 7" descr="doctor.jpg"/>
          <p:cNvPicPr>
            <a:picLocks noChangeAspect="1"/>
          </p:cNvPicPr>
          <p:nvPr/>
        </p:nvPicPr>
        <p:blipFill>
          <a:blip r:embed="rId3" cstate="print"/>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cstate="print"/>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cstate="print"/>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cstate="print"/>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cstate="print"/>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cstate="print"/>
          <a:stretch>
            <a:fillRect/>
          </a:stretch>
        </p:blipFill>
        <p:spPr>
          <a:xfrm>
            <a:off x="317856" y="889249"/>
            <a:ext cx="1605187" cy="1145033"/>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0" y="292100"/>
            <a:ext cx="4368800" cy="952500"/>
          </a:xfrm>
        </p:spPr>
        <p:txBody>
          <a:bodyPr/>
          <a:lstStyle/>
          <a:p>
            <a:r>
              <a:rPr lang="en-US" sz="2000" dirty="0" smtClean="0"/>
              <a:t>MedCafe - Scaling to Production </a:t>
            </a:r>
            <a:r>
              <a:rPr lang="en-US" dirty="0" smtClean="0"/>
              <a:t/>
            </a:r>
            <a:br>
              <a:rPr lang="en-US" dirty="0" smtClean="0"/>
            </a:br>
            <a:r>
              <a:rPr lang="en-US" dirty="0" smtClean="0"/>
              <a:t>    User Interface</a:t>
            </a:r>
            <a:endParaRPr lang="en-US" dirty="0"/>
          </a:p>
        </p:txBody>
      </p:sp>
      <p:sp>
        <p:nvSpPr>
          <p:cNvPr id="3" name="Content Placeholder 2"/>
          <p:cNvSpPr>
            <a:spLocks noGrp="1"/>
          </p:cNvSpPr>
          <p:nvPr>
            <p:ph idx="1"/>
          </p:nvPr>
        </p:nvSpPr>
        <p:spPr>
          <a:xfrm>
            <a:off x="457200" y="1295400"/>
            <a:ext cx="8128000" cy="4808538"/>
          </a:xfrm>
        </p:spPr>
        <p:txBody>
          <a:bodyPr/>
          <a:lstStyle/>
          <a:p>
            <a:pPr marL="292100" lvl="1" indent="-292100">
              <a:lnSpc>
                <a:spcPts val="2600"/>
              </a:lnSpc>
              <a:spcAft>
                <a:spcPts val="200"/>
              </a:spcAft>
              <a:buSzPct val="120000"/>
              <a:buFont typeface="Wingdings" pitchFamily="2" charset="2"/>
              <a:buChar char="§"/>
            </a:pPr>
            <a:r>
              <a:rPr lang="en-US" dirty="0" smtClean="0"/>
              <a:t>Preparing User Interface for larger result sets</a:t>
            </a:r>
          </a:p>
          <a:p>
            <a:pPr lvl="1">
              <a:spcAft>
                <a:spcPts val="200"/>
              </a:spcAft>
            </a:pPr>
            <a:r>
              <a:rPr lang="en-US" sz="1600" dirty="0" smtClean="0"/>
              <a:t>Patient Search interface </a:t>
            </a:r>
          </a:p>
          <a:p>
            <a:pPr lvl="1">
              <a:spcAft>
                <a:spcPts val="200"/>
              </a:spcAft>
            </a:pPr>
            <a:r>
              <a:rPr lang="en-US" sz="1600" dirty="0" smtClean="0"/>
              <a:t>Template List Interface</a:t>
            </a:r>
          </a:p>
          <a:p>
            <a:pPr lvl="1">
              <a:spcAft>
                <a:spcPts val="200"/>
              </a:spcAft>
            </a:pPr>
            <a:r>
              <a:rPr lang="en-US" sz="1600" dirty="0" smtClean="0"/>
              <a:t>Component List Interface</a:t>
            </a:r>
          </a:p>
          <a:p>
            <a:pPr marL="292100" lvl="1" indent="-292100">
              <a:lnSpc>
                <a:spcPts val="2600"/>
              </a:lnSpc>
              <a:spcAft>
                <a:spcPts val="200"/>
              </a:spcAft>
              <a:buSzPct val="120000"/>
              <a:buFont typeface="Wingdings" pitchFamily="2" charset="2"/>
              <a:buChar char="§"/>
            </a:pPr>
            <a:r>
              <a:rPr lang="en-US" dirty="0" smtClean="0"/>
              <a:t>Data Entry</a:t>
            </a:r>
          </a:p>
          <a:p>
            <a:pPr lvl="1">
              <a:spcAft>
                <a:spcPts val="200"/>
              </a:spcAft>
            </a:pPr>
            <a:r>
              <a:rPr lang="en-US" sz="1600" dirty="0" smtClean="0"/>
              <a:t>System is currently read-only, with exception of Note Editor</a:t>
            </a:r>
          </a:p>
          <a:p>
            <a:pPr lvl="1">
              <a:spcAft>
                <a:spcPts val="200"/>
              </a:spcAft>
            </a:pPr>
            <a:r>
              <a:rPr lang="en-US" sz="1600" dirty="0" smtClean="0"/>
              <a:t>Enhance data entry through document based on pre-populated templates</a:t>
            </a:r>
          </a:p>
          <a:p>
            <a:pPr marL="292100" lvl="1" indent="-292100">
              <a:lnSpc>
                <a:spcPts val="2600"/>
              </a:lnSpc>
              <a:spcAft>
                <a:spcPts val="200"/>
              </a:spcAft>
              <a:buSzPct val="120000"/>
              <a:buFont typeface="Wingdings" pitchFamily="2" charset="2"/>
              <a:buChar char="§"/>
            </a:pPr>
            <a:r>
              <a:rPr lang="en-US" dirty="0" smtClean="0"/>
              <a:t>Mechanism to take snapshot of data for audit purposes</a:t>
            </a:r>
          </a:p>
          <a:p>
            <a:pPr lvl="1">
              <a:spcAft>
                <a:spcPts val="200"/>
              </a:spcAft>
            </a:pPr>
            <a:r>
              <a:rPr lang="en-US" sz="1600" dirty="0" smtClean="0"/>
              <a:t>Each component will present it’s own data snapshot</a:t>
            </a:r>
          </a:p>
          <a:p>
            <a:pPr>
              <a:spcAft>
                <a:spcPts val="200"/>
              </a:spcAft>
            </a:pPr>
            <a:r>
              <a:rPr lang="en-US" dirty="0" smtClean="0"/>
              <a:t>Mechanism to share information across system</a:t>
            </a:r>
          </a:p>
          <a:p>
            <a:pPr lvl="1">
              <a:spcAft>
                <a:spcPts val="200"/>
              </a:spcAft>
            </a:pPr>
            <a:r>
              <a:rPr lang="en-US" sz="1600" dirty="0" smtClean="0"/>
              <a:t>User created and initial Templates</a:t>
            </a:r>
          </a:p>
          <a:p>
            <a:pPr lvl="1">
              <a:spcAft>
                <a:spcPts val="200"/>
              </a:spcAft>
            </a:pPr>
            <a:r>
              <a:rPr lang="en-US" sz="1600" dirty="0" smtClean="0"/>
              <a:t>Annotations</a:t>
            </a:r>
          </a:p>
          <a:p>
            <a:pPr>
              <a:spcAft>
                <a:spcPts val="200"/>
              </a:spcAft>
            </a:pPr>
            <a:r>
              <a:rPr lang="en-US" dirty="0" smtClean="0"/>
              <a:t>Error handling</a:t>
            </a:r>
          </a:p>
          <a:p>
            <a:pPr lvl="1">
              <a:spcAft>
                <a:spcPts val="200"/>
              </a:spcAft>
            </a:pPr>
            <a:r>
              <a:rPr lang="en-US" sz="1600" dirty="0" smtClean="0"/>
              <a:t>What happens when things go wrong?</a:t>
            </a:r>
          </a:p>
          <a:p>
            <a:pPr lvl="1">
              <a:spcAft>
                <a:spcPts val="200"/>
              </a:spcAft>
            </a:pPr>
            <a:r>
              <a:rPr lang="en-US" sz="1600" dirty="0" smtClean="0">
                <a:hlinkClick r:id="rId3" action="ppaction://hlinksldjump"/>
              </a:rPr>
              <a:t>Back to main presentation</a:t>
            </a:r>
            <a:endParaRPr lang="en-US" sz="1600" dirty="0" smtClean="0"/>
          </a:p>
          <a:p>
            <a:pPr lvl="1">
              <a:spcAft>
                <a:spcPts val="200"/>
              </a:spcAft>
            </a:pPr>
            <a:endParaRPr lang="en-US" sz="1600" dirty="0" smtClean="0"/>
          </a:p>
          <a:p>
            <a:pPr marL="292100" lvl="1" indent="-292100">
              <a:lnSpc>
                <a:spcPts val="2600"/>
              </a:lnSpc>
              <a:buSzPct val="120000"/>
              <a:buFont typeface="Wingdings" charset="2"/>
              <a:buChar char="§"/>
            </a:pPr>
            <a:endParaRPr lang="en-US" dirty="0" smtClean="0"/>
          </a:p>
          <a:p>
            <a:pPr marL="574675" lvl="2" indent="-292100">
              <a:lnSpc>
                <a:spcPts val="2600"/>
              </a:lnSpc>
              <a:buSzPct val="120000"/>
            </a:pPr>
            <a:endParaRPr lang="en-US" dirty="0" smtClean="0"/>
          </a:p>
          <a:p>
            <a:pPr marL="292100" lvl="1" indent="-292100">
              <a:lnSpc>
                <a:spcPts val="2600"/>
              </a:lnSpc>
              <a:buSzPct val="120000"/>
              <a:buNone/>
            </a:pPr>
            <a:endParaRPr lang="en-US" dirty="0" smtClean="0"/>
          </a:p>
          <a:p>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368300"/>
            <a:ext cx="3683000" cy="876300"/>
          </a:xfrm>
        </p:spPr>
        <p:txBody>
          <a:bodyPr/>
          <a:lstStyle/>
          <a:p>
            <a:r>
              <a:rPr lang="en-US" sz="2000" dirty="0" smtClean="0"/>
              <a:t>MedCafe Scaling to Production</a:t>
            </a:r>
            <a:r>
              <a:rPr lang="en-US" dirty="0" smtClean="0"/>
              <a:t/>
            </a:r>
            <a:br>
              <a:rPr lang="en-US" dirty="0" smtClean="0"/>
            </a:br>
            <a:r>
              <a:rPr lang="en-US" dirty="0" smtClean="0"/>
              <a:t> Data Standards</a:t>
            </a:r>
            <a:endParaRPr lang="en-US" dirty="0"/>
          </a:p>
        </p:txBody>
      </p:sp>
      <p:sp>
        <p:nvSpPr>
          <p:cNvPr id="3" name="Content Placeholder 2"/>
          <p:cNvSpPr>
            <a:spLocks noGrp="1"/>
          </p:cNvSpPr>
          <p:nvPr>
            <p:ph idx="1"/>
          </p:nvPr>
        </p:nvSpPr>
        <p:spPr/>
        <p:txBody>
          <a:bodyPr/>
          <a:lstStyle/>
          <a:p>
            <a:r>
              <a:rPr lang="en-US" dirty="0" smtClean="0"/>
              <a:t>Data Standards</a:t>
            </a:r>
          </a:p>
          <a:p>
            <a:pPr lvl="1"/>
            <a:r>
              <a:rPr lang="en-US" sz="1600" dirty="0" smtClean="0"/>
              <a:t>Currently uses hData as ‘loose coupler’, but this is primarily data transport standard, still have to define patient data ontology standard</a:t>
            </a:r>
          </a:p>
          <a:p>
            <a:pPr lvl="1"/>
            <a:r>
              <a:rPr lang="en-US" sz="1600" dirty="0" smtClean="0">
                <a:hlinkClick r:id="rId3" action="ppaction://hlinksldjump"/>
              </a:rPr>
              <a:t>Back to main presentation</a:t>
            </a:r>
            <a:endParaRPr lang="en-US" sz="1600" dirty="0" smtClean="0"/>
          </a:p>
          <a:p>
            <a:pPr lvl="1">
              <a:buNone/>
            </a:pPr>
            <a:endParaRPr lang="en-US" sz="1600" dirty="0" smtClean="0"/>
          </a:p>
          <a:p>
            <a:pPr lvl="1"/>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8600" y="0"/>
            <a:ext cx="2882900" cy="901700"/>
          </a:xfrm>
        </p:spPr>
        <p:txBody>
          <a:bodyPr/>
          <a:lstStyle/>
          <a:p>
            <a:r>
              <a:rPr lang="en-US" sz="2000" dirty="0" smtClean="0"/>
              <a:t>Scaling to Production</a:t>
            </a:r>
            <a:r>
              <a:rPr lang="en-US" dirty="0" smtClean="0"/>
              <a:t/>
            </a:r>
            <a:br>
              <a:rPr lang="en-US" dirty="0" smtClean="0"/>
            </a:br>
            <a:r>
              <a:rPr lang="en-US" dirty="0" smtClean="0"/>
              <a:t> Governance</a:t>
            </a:r>
            <a:endParaRPr lang="en-US" dirty="0"/>
          </a:p>
        </p:txBody>
      </p:sp>
      <p:sp>
        <p:nvSpPr>
          <p:cNvPr id="3" name="Content Placeholder 2"/>
          <p:cNvSpPr>
            <a:spLocks noGrp="1"/>
          </p:cNvSpPr>
          <p:nvPr>
            <p:ph idx="1"/>
          </p:nvPr>
        </p:nvSpPr>
        <p:spPr>
          <a:xfrm>
            <a:off x="469900" y="952500"/>
            <a:ext cx="8128000" cy="4808538"/>
          </a:xfrm>
        </p:spPr>
        <p:txBody>
          <a:bodyPr/>
          <a:lstStyle/>
          <a:p>
            <a:r>
              <a:rPr lang="en-US" dirty="0" smtClean="0"/>
              <a:t>Governance issues that would need to be addressed</a:t>
            </a:r>
          </a:p>
          <a:p>
            <a:pPr lvl="1"/>
            <a:r>
              <a:rPr lang="en-US" dirty="0" smtClean="0"/>
              <a:t>Determine acceptable list of loose couplers</a:t>
            </a:r>
          </a:p>
          <a:p>
            <a:pPr lvl="1"/>
            <a:r>
              <a:rPr lang="en-US" dirty="0" smtClean="0"/>
              <a:t>Determining list of functions that all components must supply</a:t>
            </a:r>
          </a:p>
          <a:p>
            <a:pPr lvl="2"/>
            <a:r>
              <a:rPr lang="en-US" dirty="0" smtClean="0"/>
              <a:t>Recommended List	</a:t>
            </a:r>
          </a:p>
          <a:p>
            <a:pPr lvl="3"/>
            <a:r>
              <a:rPr lang="en-US" dirty="0" smtClean="0"/>
              <a:t>Produce data to loose coupler standard</a:t>
            </a:r>
          </a:p>
          <a:p>
            <a:pPr lvl="3"/>
            <a:r>
              <a:rPr lang="en-US" dirty="0" smtClean="0"/>
              <a:t>Consume data  in loose coupler standard</a:t>
            </a:r>
          </a:p>
          <a:p>
            <a:pPr lvl="3"/>
            <a:r>
              <a:rPr lang="en-US" dirty="0" smtClean="0"/>
              <a:t>Save changed data in component</a:t>
            </a:r>
          </a:p>
          <a:p>
            <a:pPr lvl="3"/>
            <a:r>
              <a:rPr lang="en-US" dirty="0" smtClean="0"/>
              <a:t>Report which services component can/ is allowed to interact</a:t>
            </a:r>
          </a:p>
          <a:p>
            <a:pPr lvl="1"/>
            <a:r>
              <a:rPr lang="en-US" dirty="0" smtClean="0"/>
              <a:t>Mechanism to vet and approve new components</a:t>
            </a:r>
          </a:p>
          <a:p>
            <a:pPr lvl="1"/>
            <a:r>
              <a:rPr lang="en-US" dirty="0" smtClean="0"/>
              <a:t>Determine which components are recommended/ official</a:t>
            </a:r>
          </a:p>
          <a:p>
            <a:pPr lvl="1"/>
            <a:r>
              <a:rPr lang="en-US" dirty="0" smtClean="0"/>
              <a:t>Determine which services a component has access to</a:t>
            </a:r>
          </a:p>
          <a:p>
            <a:pPr lvl="1"/>
            <a:r>
              <a:rPr lang="en-US" dirty="0" smtClean="0"/>
              <a:t>Determine if a component can access another component</a:t>
            </a:r>
          </a:p>
          <a:p>
            <a:pPr lvl="1"/>
            <a:r>
              <a:rPr lang="en-US" dirty="0" smtClean="0"/>
              <a:t>Testing to determine component eligibility</a:t>
            </a:r>
          </a:p>
          <a:p>
            <a:pPr lvl="1"/>
            <a:r>
              <a:rPr lang="en-US" dirty="0" smtClean="0">
                <a:hlinkClick r:id="rId2" action="ppaction://hlinksldjump"/>
              </a:rPr>
              <a:t>Back to main presentation</a:t>
            </a: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92100"/>
            <a:ext cx="3263900" cy="1003300"/>
          </a:xfrm>
        </p:spPr>
        <p:txBody>
          <a:bodyPr/>
          <a:lstStyle/>
          <a:p>
            <a:r>
              <a:rPr lang="en-US" sz="2000" dirty="0" smtClean="0"/>
              <a:t>Scaling to Production</a:t>
            </a:r>
            <a:r>
              <a:rPr lang="en-US" dirty="0" smtClean="0"/>
              <a:t/>
            </a:r>
            <a:br>
              <a:rPr lang="en-US" dirty="0" smtClean="0"/>
            </a:br>
            <a:r>
              <a:rPr lang="en-US" dirty="0" smtClean="0"/>
              <a:t>Discoverability</a:t>
            </a:r>
            <a:endParaRPr lang="en-US" dirty="0"/>
          </a:p>
        </p:txBody>
      </p:sp>
      <p:sp>
        <p:nvSpPr>
          <p:cNvPr id="3" name="Content Placeholder 2"/>
          <p:cNvSpPr>
            <a:spLocks noGrp="1"/>
          </p:cNvSpPr>
          <p:nvPr>
            <p:ph idx="1"/>
          </p:nvPr>
        </p:nvSpPr>
        <p:spPr>
          <a:xfrm>
            <a:off x="495300" y="914400"/>
            <a:ext cx="8128000" cy="4808538"/>
          </a:xfrm>
        </p:spPr>
        <p:txBody>
          <a:bodyPr/>
          <a:lstStyle/>
          <a:p>
            <a:pPr lvl="1"/>
            <a:endParaRPr lang="en-US" dirty="0" smtClean="0"/>
          </a:p>
          <a:p>
            <a:r>
              <a:rPr lang="en-US" dirty="0" smtClean="0"/>
              <a:t>For system to be useful, need to enable discoverability of components</a:t>
            </a:r>
          </a:p>
          <a:p>
            <a:r>
              <a:rPr lang="en-US" dirty="0" smtClean="0"/>
              <a:t>Options for discovering components</a:t>
            </a:r>
          </a:p>
          <a:p>
            <a:pPr lvl="1"/>
            <a:r>
              <a:rPr lang="en-US" dirty="0" smtClean="0"/>
              <a:t>App store like web-site</a:t>
            </a:r>
          </a:p>
          <a:p>
            <a:pPr lvl="1"/>
            <a:r>
              <a:rPr lang="en-US" dirty="0" smtClean="0"/>
              <a:t>Search capability within system</a:t>
            </a:r>
          </a:p>
          <a:p>
            <a:pPr lvl="1"/>
            <a:r>
              <a:rPr lang="en-US" dirty="0" smtClean="0"/>
              <a:t>Search capability within a Open Source community</a:t>
            </a:r>
          </a:p>
          <a:p>
            <a:pPr lvl="1"/>
            <a:r>
              <a:rPr lang="en-US" dirty="0" smtClean="0"/>
              <a:t>General internet search</a:t>
            </a:r>
          </a:p>
          <a:p>
            <a:pPr lvl="1"/>
            <a:r>
              <a:rPr lang="en-US" dirty="0" smtClean="0">
                <a:hlinkClick r:id="rId2" action="ppaction://hlinksldjump"/>
              </a:rPr>
              <a:t>Back to main presentation</a:t>
            </a:r>
            <a:endParaRPr lang="en-US" dirty="0" smtClean="0"/>
          </a:p>
          <a:p>
            <a:pPr lvl="2">
              <a:buNone/>
            </a:pPr>
            <a:endParaRPr lang="en-US" dirty="0" smtClean="0"/>
          </a:p>
          <a:p>
            <a:pPr lvl="2"/>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0900" y="279400"/>
            <a:ext cx="3581400" cy="927100"/>
          </a:xfrm>
        </p:spPr>
        <p:txBody>
          <a:bodyPr/>
          <a:lstStyle/>
          <a:p>
            <a:r>
              <a:rPr lang="en-US" sz="2000" dirty="0" smtClean="0"/>
              <a:t>Scaling to Production</a:t>
            </a:r>
            <a:r>
              <a:rPr lang="en-US" dirty="0" smtClean="0"/>
              <a:t/>
            </a:r>
            <a:br>
              <a:rPr lang="en-US" dirty="0" smtClean="0"/>
            </a:br>
            <a:r>
              <a:rPr lang="en-US" dirty="0" smtClean="0"/>
              <a:t>    Testing</a:t>
            </a:r>
            <a:endParaRPr lang="en-US" dirty="0"/>
          </a:p>
        </p:txBody>
      </p:sp>
      <p:sp>
        <p:nvSpPr>
          <p:cNvPr id="3" name="Content Placeholder 2"/>
          <p:cNvSpPr>
            <a:spLocks noGrp="1"/>
          </p:cNvSpPr>
          <p:nvPr>
            <p:ph idx="1"/>
          </p:nvPr>
        </p:nvSpPr>
        <p:spPr/>
        <p:txBody>
          <a:bodyPr/>
          <a:lstStyle/>
          <a:p>
            <a:r>
              <a:rPr lang="en-US" dirty="0" smtClean="0"/>
              <a:t>Develop Test Infrastructure framework for new components</a:t>
            </a:r>
          </a:p>
          <a:p>
            <a:pPr lvl="2"/>
            <a:r>
              <a:rPr lang="en-US" dirty="0" smtClean="0"/>
              <a:t>Security</a:t>
            </a:r>
          </a:p>
          <a:p>
            <a:pPr lvl="2"/>
            <a:r>
              <a:rPr lang="en-US" dirty="0" smtClean="0"/>
              <a:t>Functionality</a:t>
            </a:r>
          </a:p>
          <a:p>
            <a:pPr lvl="2"/>
            <a:r>
              <a:rPr lang="en-US" dirty="0" smtClean="0"/>
              <a:t>Performance</a:t>
            </a:r>
          </a:p>
          <a:p>
            <a:pPr lvl="2"/>
            <a:r>
              <a:rPr lang="en-US" dirty="0" smtClean="0"/>
              <a:t>Stress testing of system with new component</a:t>
            </a:r>
          </a:p>
          <a:p>
            <a:r>
              <a:rPr lang="en-US" dirty="0" smtClean="0"/>
              <a:t>Develop Test Criteria for Acceptance</a:t>
            </a:r>
          </a:p>
          <a:p>
            <a:pPr lvl="2"/>
            <a:r>
              <a:rPr lang="en-US" dirty="0" smtClean="0"/>
              <a:t>Guidelines for component performance acceptability</a:t>
            </a:r>
          </a:p>
          <a:p>
            <a:pPr lvl="2"/>
            <a:r>
              <a:rPr lang="en-US" dirty="0" smtClean="0"/>
              <a:t>Guidelines for service performance/ availability </a:t>
            </a:r>
          </a:p>
          <a:p>
            <a:pPr lvl="2"/>
            <a:r>
              <a:rPr lang="en-US" dirty="0" smtClean="0">
                <a:hlinkClick r:id="rId2" action="ppaction://hlinksldjump"/>
              </a:rPr>
              <a:t>Back to main presentation</a:t>
            </a:r>
            <a:endParaRPr lang="en-US" dirty="0" smtClean="0"/>
          </a:p>
          <a:p>
            <a:pPr lvl="2">
              <a:buNone/>
            </a:pPr>
            <a:endParaRPr lang="en-US" dirty="0" smtClean="0"/>
          </a:p>
          <a:p>
            <a:pPr lvl="2">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0" y="330200"/>
            <a:ext cx="4241800" cy="850900"/>
          </a:xfrm>
        </p:spPr>
        <p:txBody>
          <a:bodyPr/>
          <a:lstStyle/>
          <a:p>
            <a:r>
              <a:rPr lang="en-US" sz="2000" dirty="0" smtClean="0"/>
              <a:t>Scaling to Production</a:t>
            </a:r>
            <a:r>
              <a:rPr lang="en-US" dirty="0" smtClean="0"/>
              <a:t/>
            </a:r>
            <a:br>
              <a:rPr lang="en-US" dirty="0" smtClean="0"/>
            </a:br>
            <a:r>
              <a:rPr lang="en-US" dirty="0" smtClean="0"/>
              <a:t>Service Access</a:t>
            </a:r>
            <a:endParaRPr lang="en-US" dirty="0"/>
          </a:p>
        </p:txBody>
      </p:sp>
      <p:sp>
        <p:nvSpPr>
          <p:cNvPr id="3" name="Content Placeholder 2"/>
          <p:cNvSpPr>
            <a:spLocks noGrp="1"/>
          </p:cNvSpPr>
          <p:nvPr>
            <p:ph idx="1"/>
          </p:nvPr>
        </p:nvSpPr>
        <p:spPr>
          <a:xfrm>
            <a:off x="469900" y="1238250"/>
            <a:ext cx="8128000" cy="4808538"/>
          </a:xfrm>
        </p:spPr>
        <p:txBody>
          <a:bodyPr/>
          <a:lstStyle/>
          <a:p>
            <a:pPr marL="292100" lvl="1" indent="-292100">
              <a:lnSpc>
                <a:spcPts val="2600"/>
              </a:lnSpc>
              <a:buSzPct val="120000"/>
              <a:buFont typeface="Wingdings" pitchFamily="2" charset="2"/>
              <a:buChar char="§"/>
            </a:pPr>
            <a:r>
              <a:rPr lang="en-US" dirty="0" smtClean="0"/>
              <a:t>Service availability</a:t>
            </a:r>
          </a:p>
          <a:p>
            <a:pPr marL="574675" lvl="2" indent="-292100">
              <a:lnSpc>
                <a:spcPts val="2600"/>
              </a:lnSpc>
              <a:buSzPct val="120000"/>
            </a:pPr>
            <a:r>
              <a:rPr lang="en-US" dirty="0" smtClean="0"/>
              <a:t>Mechanism to alert user to service availability</a:t>
            </a:r>
          </a:p>
          <a:p>
            <a:pPr marL="574675" lvl="2" indent="-292100">
              <a:lnSpc>
                <a:spcPts val="2600"/>
              </a:lnSpc>
              <a:buSzPct val="120000"/>
            </a:pPr>
            <a:r>
              <a:rPr lang="en-US" dirty="0" smtClean="0"/>
              <a:t>May be unavailable due to service being down, or insufficient access rights </a:t>
            </a:r>
          </a:p>
          <a:p>
            <a:pPr marL="574675" lvl="2" indent="-292100">
              <a:lnSpc>
                <a:spcPts val="2600"/>
              </a:lnSpc>
              <a:buSzPct val="120000"/>
            </a:pPr>
            <a:r>
              <a:rPr lang="en-US" dirty="0" smtClean="0"/>
              <a:t>Determine if an alternate failover service is available</a:t>
            </a:r>
          </a:p>
          <a:p>
            <a:pPr marL="574675" lvl="2" indent="-292100">
              <a:lnSpc>
                <a:spcPts val="2600"/>
              </a:lnSpc>
              <a:buSzPct val="120000"/>
            </a:pPr>
            <a:r>
              <a:rPr lang="en-US" dirty="0" smtClean="0"/>
              <a:t>Determine what level of information to display if insufficient access rights, for example:</a:t>
            </a:r>
          </a:p>
          <a:p>
            <a:pPr marL="803275" lvl="3" indent="-292100">
              <a:lnSpc>
                <a:spcPts val="2600"/>
              </a:lnSpc>
              <a:buSzPct val="120000"/>
            </a:pPr>
            <a:r>
              <a:rPr lang="en-US" dirty="0" smtClean="0"/>
              <a:t>Not available with notification</a:t>
            </a:r>
          </a:p>
          <a:p>
            <a:pPr marL="803275" lvl="3" indent="-292100">
              <a:lnSpc>
                <a:spcPts val="2600"/>
              </a:lnSpc>
              <a:buSzPct val="120000"/>
            </a:pPr>
            <a:r>
              <a:rPr lang="en-US" dirty="0" smtClean="0"/>
              <a:t>Not available without notification</a:t>
            </a:r>
          </a:p>
          <a:p>
            <a:pPr marL="574675" lvl="2" indent="-292100">
              <a:lnSpc>
                <a:spcPts val="2600"/>
              </a:lnSpc>
              <a:buSzPct val="120000"/>
            </a:pPr>
            <a:r>
              <a:rPr lang="en-US" dirty="0" smtClean="0">
                <a:hlinkClick r:id="rId3" action="ppaction://hlinksldjump"/>
              </a:rPr>
              <a:t>Back to main presentation</a:t>
            </a:r>
            <a:endParaRPr lang="en-US" dirty="0" smtClean="0"/>
          </a:p>
          <a:p>
            <a:pPr marL="803275" lvl="3" indent="-292100">
              <a:lnSpc>
                <a:spcPts val="2600"/>
              </a:lnSpc>
              <a:buSzPct val="120000"/>
            </a:pPr>
            <a:endParaRPr lang="en-US" dirty="0" smtClean="0"/>
          </a:p>
          <a:p>
            <a:pPr>
              <a:buNone/>
            </a:pPr>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0" y="381000"/>
            <a:ext cx="4203700" cy="901700"/>
          </a:xfrm>
        </p:spPr>
        <p:txBody>
          <a:bodyPr/>
          <a:lstStyle/>
          <a:p>
            <a:r>
              <a:rPr lang="en-US" sz="2000" dirty="0" smtClean="0"/>
              <a:t>	Scaling to Production</a:t>
            </a:r>
            <a:r>
              <a:rPr lang="en-US" dirty="0" smtClean="0"/>
              <a:t/>
            </a:r>
            <a:br>
              <a:rPr lang="en-US" dirty="0" smtClean="0"/>
            </a:br>
            <a:r>
              <a:rPr lang="en-US" dirty="0" smtClean="0"/>
              <a:t>Business Analytics</a:t>
            </a:r>
            <a:endParaRPr lang="en-US" dirty="0"/>
          </a:p>
        </p:txBody>
      </p:sp>
      <p:sp>
        <p:nvSpPr>
          <p:cNvPr id="3" name="Content Placeholder 2"/>
          <p:cNvSpPr>
            <a:spLocks noGrp="1"/>
          </p:cNvSpPr>
          <p:nvPr>
            <p:ph idx="1"/>
          </p:nvPr>
        </p:nvSpPr>
        <p:spPr/>
        <p:txBody>
          <a:bodyPr/>
          <a:lstStyle/>
          <a:p>
            <a:pPr marL="292100" lvl="1" indent="-292100">
              <a:lnSpc>
                <a:spcPts val="2600"/>
              </a:lnSpc>
              <a:buSzPct val="120000"/>
              <a:buFont typeface="Wingdings" pitchFamily="2" charset="2"/>
              <a:buChar char="§"/>
            </a:pPr>
            <a:r>
              <a:rPr lang="en-US" dirty="0" smtClean="0"/>
              <a:t>Mechanism to rate components by Users</a:t>
            </a:r>
          </a:p>
          <a:p>
            <a:pPr marL="574675" lvl="2" indent="-292100">
              <a:lnSpc>
                <a:spcPts val="2600"/>
              </a:lnSpc>
              <a:buSzPct val="120000"/>
            </a:pPr>
            <a:r>
              <a:rPr lang="en-US" dirty="0" smtClean="0"/>
              <a:t>Usability</a:t>
            </a:r>
          </a:p>
          <a:p>
            <a:pPr marL="574675" lvl="2" indent="-292100">
              <a:lnSpc>
                <a:spcPts val="2600"/>
              </a:lnSpc>
              <a:buSzPct val="120000"/>
            </a:pPr>
            <a:r>
              <a:rPr lang="en-US" dirty="0" smtClean="0"/>
              <a:t>Like/ Don’t Like</a:t>
            </a:r>
          </a:p>
          <a:p>
            <a:pPr marL="292100" lvl="1" indent="-292100">
              <a:lnSpc>
                <a:spcPts val="2600"/>
              </a:lnSpc>
              <a:buSzPct val="120000"/>
              <a:buFont typeface="Wingdings" pitchFamily="2" charset="2"/>
              <a:buChar char="§"/>
            </a:pPr>
            <a:r>
              <a:rPr lang="en-US" dirty="0" smtClean="0"/>
              <a:t>Mechanism to track component statistics</a:t>
            </a:r>
          </a:p>
          <a:p>
            <a:pPr marL="574675" lvl="2" indent="-292100">
              <a:lnSpc>
                <a:spcPts val="2600"/>
              </a:lnSpc>
              <a:buSzPct val="120000"/>
            </a:pPr>
            <a:r>
              <a:rPr lang="en-US" dirty="0" smtClean="0"/>
              <a:t>On availability</a:t>
            </a:r>
          </a:p>
          <a:p>
            <a:pPr marL="574675" lvl="2" indent="-292100">
              <a:lnSpc>
                <a:spcPts val="2600"/>
              </a:lnSpc>
              <a:buSzPct val="120000"/>
            </a:pPr>
            <a:r>
              <a:rPr lang="en-US" dirty="0" smtClean="0"/>
              <a:t>Performance</a:t>
            </a:r>
          </a:p>
          <a:p>
            <a:pPr marL="574675" lvl="2" indent="-292100">
              <a:lnSpc>
                <a:spcPts val="2600"/>
              </a:lnSpc>
              <a:buSzPct val="120000"/>
            </a:pPr>
            <a:r>
              <a:rPr lang="en-US" dirty="0" smtClean="0"/>
              <a:t>User Rating</a:t>
            </a:r>
          </a:p>
          <a:p>
            <a:pPr marL="292100" lvl="1" indent="-292100">
              <a:lnSpc>
                <a:spcPts val="2600"/>
              </a:lnSpc>
              <a:buSzPct val="120000"/>
              <a:buFont typeface="Wingdings" pitchFamily="2" charset="2"/>
              <a:buChar char="§"/>
            </a:pPr>
            <a:r>
              <a:rPr lang="en-US" dirty="0" smtClean="0"/>
              <a:t>Track service availability</a:t>
            </a:r>
          </a:p>
          <a:p>
            <a:pPr marL="292100" lvl="1" indent="-292100">
              <a:lnSpc>
                <a:spcPts val="2600"/>
              </a:lnSpc>
              <a:buSzPct val="120000"/>
            </a:pPr>
            <a:r>
              <a:rPr lang="en-US" dirty="0" smtClean="0"/>
              <a:t>Make statistics available to users/ component designers</a:t>
            </a:r>
          </a:p>
          <a:p>
            <a:pPr marL="574675" lvl="2" indent="-292100">
              <a:lnSpc>
                <a:spcPts val="2600"/>
              </a:lnSpc>
              <a:buSzPct val="120000"/>
            </a:pPr>
            <a:r>
              <a:rPr lang="en-US" dirty="0" smtClean="0">
                <a:hlinkClick r:id="rId3" action="ppaction://hlinksldjump"/>
              </a:rPr>
              <a:t>Back to main presentation</a:t>
            </a:r>
            <a:r>
              <a:rPr lang="en-US" dirty="0" smtClean="0"/>
              <a:t> </a:t>
            </a:r>
          </a:p>
          <a:p>
            <a:pPr marL="574675" lvl="2" indent="-292100">
              <a:lnSpc>
                <a:spcPts val="2600"/>
              </a:lnSpc>
              <a:buSzPct val="120000"/>
            </a:pPr>
            <a:endParaRPr lang="en-US" dirty="0" smtClean="0"/>
          </a:p>
          <a:p>
            <a:pPr>
              <a:buNone/>
            </a:pPr>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medCafe &amp; Patient Consent</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medCafe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medCafe</a:t>
            </a: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MedCafe Caching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smtClean="0"/>
              <a:t>MedCafe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smtClean="0"/>
              <a:t>MedCafe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smtClean="0"/>
              <a:t>MedCafe Component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p>
          <a:p>
            <a:r>
              <a:rPr lang="en-US" dirty="0"/>
              <a:t>Collaborate with SMEs (Dr. Donohue)</a:t>
            </a:r>
          </a:p>
          <a:p>
            <a:pPr lvl="1"/>
            <a:r>
              <a:rPr lang="en-US" dirty="0">
                <a:hlinkClick r:id="rId3" action="ppaction://hlinksldjump"/>
              </a:rPr>
              <a:t>SME Wish </a:t>
            </a:r>
            <a:r>
              <a:rPr lang="en-US" dirty="0" smtClean="0">
                <a:hlinkClick r:id="rId3" action="ppaction://hlinksldjump"/>
              </a:rPr>
              <a:t>List</a:t>
            </a:r>
            <a:endParaRPr lang="en-US" dirty="0" smtClean="0"/>
          </a:p>
          <a:p>
            <a:r>
              <a:rPr lang="en-US" dirty="0" smtClean="0"/>
              <a:t>Prototype </a:t>
            </a:r>
            <a:r>
              <a:rPr lang="en-US" dirty="0"/>
              <a:t>applying a modular system design to the healthcare domain.  Specifically, examine:</a:t>
            </a:r>
          </a:p>
          <a:p>
            <a:pPr marL="849313" lvl="1" indent="-457200"/>
            <a:r>
              <a:rPr lang="en-US" dirty="0"/>
              <a:t>Feasibility of </a:t>
            </a:r>
            <a:r>
              <a:rPr lang="en-US" dirty="0" err="1"/>
              <a:t>composable</a:t>
            </a:r>
            <a:r>
              <a:rPr lang="en-US" dirty="0"/>
              <a:t> approach</a:t>
            </a:r>
          </a:p>
          <a:p>
            <a:pPr marL="849313" lvl="1" indent="-457200"/>
            <a:r>
              <a:rPr lang="en-US" dirty="0"/>
              <a:t>Engineering issues encountered</a:t>
            </a:r>
          </a:p>
          <a:p>
            <a:pPr marL="849313" lvl="1" indent="-457200"/>
            <a:r>
              <a:rPr lang="en-US" dirty="0"/>
              <a:t>Potential future issues</a:t>
            </a:r>
          </a:p>
          <a:p>
            <a:pPr lvl="1"/>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extLst>
      <p:ext uri="{BB962C8B-B14F-4D97-AF65-F5344CB8AC3E}">
        <p14:creationId xmlns:p14="http://schemas.microsoft.com/office/powerpoint/2010/main" val="18492468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Donohue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hData</a:t>
            </a:r>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OpenVista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closely with SME</a:t>
            </a:r>
          </a:p>
          <a:p>
            <a:pPr lvl="1"/>
            <a:r>
              <a:rPr lang="en-US" dirty="0" smtClean="0">
                <a:solidFill>
                  <a:srgbClr val="000000"/>
                </a:solidFill>
              </a:rPr>
              <a:t>Christian Donohue,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Components</a:t>
            </a:r>
            <a:endParaRPr lang="en-US" dirty="0"/>
          </a:p>
        </p:txBody>
      </p:sp>
      <p:pic>
        <p:nvPicPr>
          <p:cNvPr id="4" name="Content Placeholder 3" descr="components.png"/>
          <p:cNvPicPr>
            <a:picLocks noGrp="1" noChangeAspect="1"/>
          </p:cNvPicPr>
          <p:nvPr>
            <p:ph idx="1"/>
          </p:nvPr>
        </p:nvPicPr>
        <p:blipFill>
          <a:blip r:embed="rId2" cstate="print"/>
          <a:srcRect l="-29135" r="-29135"/>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medCafe server</a:t>
            </a:r>
          </a:p>
          <a:p>
            <a:r>
              <a:rPr lang="en-US" dirty="0" smtClean="0"/>
              <a:t>Industry Reach out</a:t>
            </a:r>
          </a:p>
          <a:p>
            <a:r>
              <a:rPr lang="en-US" dirty="0" smtClean="0"/>
              <a:t>White paper</a:t>
            </a:r>
          </a:p>
          <a:p>
            <a:r>
              <a:rPr lang="en-US" dirty="0" smtClean="0"/>
              <a:t>Conference presentation</a:t>
            </a:r>
          </a:p>
          <a:p>
            <a:r>
              <a:rPr lang="en-US" dirty="0" smtClean="0"/>
              <a:t>Document architecture</a:t>
            </a:r>
          </a:p>
          <a:p>
            <a:pPr lvl="1"/>
            <a:r>
              <a:rPr lang="en-US" dirty="0" smtClean="0"/>
              <a:t>“</a:t>
            </a:r>
            <a:r>
              <a:rPr lang="en-US" dirty="0" err="1" smtClean="0"/>
              <a:t>Plugin</a:t>
            </a:r>
            <a:r>
              <a:rPr lang="en-US" dirty="0" smtClean="0"/>
              <a:t> Guide”</a:t>
            </a:r>
          </a:p>
          <a:p>
            <a:pPr lvl="1">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endParaRPr lang="en-US" dirty="0"/>
          </a:p>
        </p:txBody>
      </p:sp>
      <p:sp>
        <p:nvSpPr>
          <p:cNvPr id="3" name="Content Placeholder 2"/>
          <p:cNvSpPr>
            <a:spLocks noGrp="1"/>
          </p:cNvSpPr>
          <p:nvPr>
            <p:ph idx="1"/>
          </p:nvPr>
        </p:nvSpPr>
        <p:spPr>
          <a:xfrm>
            <a:off x="406400" y="8763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functionality</a:t>
            </a:r>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Coversheet</a:t>
            </a:r>
          </a:p>
          <a:p>
            <a:pPr lvl="2">
              <a:spcAft>
                <a:spcPts val="200"/>
              </a:spcAft>
            </a:pPr>
            <a:r>
              <a:rPr lang="en-US" dirty="0" smtClean="0"/>
              <a:t>Vital signs, Medications List, Allergies, Alerts,  Past Medical History. Personal and Family (prioritized), Social History, Patient Photo, Future Appointments</a:t>
            </a:r>
          </a:p>
          <a:p>
            <a:pPr>
              <a:spcAft>
                <a:spcPts val="200"/>
              </a:spcAft>
            </a:pPr>
            <a:r>
              <a:rPr lang="en-US" dirty="0" smtClean="0"/>
              <a:t>New Modalities</a:t>
            </a:r>
          </a:p>
          <a:p>
            <a:pPr lvl="2">
              <a:spcAft>
                <a:spcPts val="200"/>
              </a:spcAft>
            </a:pPr>
            <a:r>
              <a:rPr lang="en-US" dirty="0" smtClean="0"/>
              <a:t>Video, Sound (Electronic Stethoscope), Voice Recognition with transcription</a:t>
            </a:r>
          </a:p>
          <a:p>
            <a:pPr>
              <a:spcAft>
                <a:spcPts val="200"/>
              </a:spcAft>
            </a:pPr>
            <a:r>
              <a:rPr lang="en-US" dirty="0" smtClean="0"/>
              <a:t>Integration of categorized </a:t>
            </a:r>
            <a:r>
              <a:rPr lang="en-US" dirty="0" err="1" smtClean="0"/>
              <a:t>pdfs</a:t>
            </a:r>
            <a:endParaRPr lang="en-US" dirty="0" smtClean="0"/>
          </a:p>
          <a:p>
            <a:pPr marL="292100" lvl="1" indent="-292100">
              <a:lnSpc>
                <a:spcPts val="2600"/>
              </a:lnSpc>
              <a:spcAft>
                <a:spcPts val="200"/>
              </a:spcAft>
              <a:buSzPct val="120000"/>
              <a:buFont typeface="Wingdings" pitchFamily="2" charset="2"/>
              <a:buChar char="§"/>
            </a:pPr>
            <a:r>
              <a:rPr lang="en-US" dirty="0" smtClean="0"/>
              <a:t>And ability to add new data / tools as they become available </a:t>
            </a:r>
            <a:r>
              <a:rPr lang="en-US" dirty="0" smtClean="0">
                <a:hlinkClick r:id="rId2" action="ppaction://hlinksldjump"/>
              </a:rPr>
              <a:t>Back</a:t>
            </a:r>
            <a:endParaRPr lang="en-US" dirty="0" smtClean="0"/>
          </a:p>
          <a:p>
            <a:pPr>
              <a:spcAft>
                <a:spcPts val="200"/>
              </a:spcAft>
            </a:pPr>
            <a:endParaRPr lang="en-US" dirty="0" smtClean="0"/>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68300" y="711200"/>
            <a:ext cx="8128000" cy="4770438"/>
          </a:xfrm>
        </p:spPr>
        <p:txBody>
          <a:bodyPr/>
          <a:lstStyle/>
          <a:p>
            <a:pPr>
              <a:spcAft>
                <a:spcPts val="0"/>
              </a:spcAft>
            </a:pPr>
            <a:r>
              <a:rPr lang="en-US" dirty="0" smtClean="0"/>
              <a:t>VA </a:t>
            </a:r>
            <a:r>
              <a:rPr lang="en-US" dirty="0" err="1" smtClean="0"/>
              <a:t>VistA</a:t>
            </a:r>
            <a:r>
              <a:rPr lang="en-US" dirty="0" smtClean="0"/>
              <a:t> Modernization</a:t>
            </a:r>
          </a:p>
          <a:p>
            <a:pPr lvl="1">
              <a:spcAft>
                <a:spcPts val="0"/>
              </a:spcAft>
            </a:pPr>
            <a:r>
              <a:rPr lang="en-US" sz="1800" dirty="0" smtClean="0"/>
              <a:t>ACT-IAC Vista Modernization</a:t>
            </a:r>
          </a:p>
          <a:p>
            <a:pPr lvl="1">
              <a:spcAft>
                <a:spcPts val="0"/>
              </a:spcAft>
            </a:pPr>
            <a:r>
              <a:rPr lang="en-US" sz="1800" dirty="0" smtClean="0"/>
              <a:t>Carnegie Mellon report recommending Open Source solution for </a:t>
            </a:r>
            <a:r>
              <a:rPr lang="en-US" sz="1800" dirty="0" err="1" smtClean="0"/>
              <a:t>VistA</a:t>
            </a:r>
            <a:endParaRPr lang="en-US" sz="1800" dirty="0" smtClean="0"/>
          </a:p>
          <a:p>
            <a:pPr lvl="1">
              <a:spcAft>
                <a:spcPts val="0"/>
              </a:spcAft>
            </a:pPr>
            <a:r>
              <a:rPr lang="en-US" sz="1800" dirty="0" smtClean="0"/>
              <a:t>Patient Centric approach</a:t>
            </a:r>
          </a:p>
          <a:p>
            <a:pPr>
              <a:spcAft>
                <a:spcPts val="0"/>
              </a:spcAft>
            </a:pPr>
            <a:r>
              <a:rPr lang="en-US" dirty="0" smtClean="0"/>
              <a:t>Clinical Groupware</a:t>
            </a:r>
          </a:p>
          <a:p>
            <a:pPr lvl="1">
              <a:spcAft>
                <a:spcPts val="0"/>
              </a:spcAft>
            </a:pPr>
            <a:r>
              <a:rPr lang="en-US" sz="1800" dirty="0" smtClean="0"/>
              <a:t>ONC commits $60 million to 4 grants to solve EHR problems</a:t>
            </a:r>
          </a:p>
          <a:p>
            <a:pPr lvl="1">
              <a:spcAft>
                <a:spcPts val="0"/>
              </a:spcAft>
            </a:pPr>
            <a:r>
              <a:rPr lang="en-US" sz="1800" dirty="0" smtClean="0"/>
              <a:t>Harvard SMART (Substitutable Medical Applications, Re-useable Technology) $15 million</a:t>
            </a:r>
          </a:p>
          <a:p>
            <a:pPr lvl="2">
              <a:spcAft>
                <a:spcPts val="0"/>
              </a:spcAft>
            </a:pPr>
            <a:r>
              <a:rPr lang="en-US" sz="1600" dirty="0" smtClean="0"/>
              <a:t>“The approach could impact both the EHR industry…..(in) 1-3 years”</a:t>
            </a:r>
            <a:r>
              <a:rPr lang="en-US" sz="1600" baseline="30000" dirty="0" smtClean="0"/>
              <a:t>1</a:t>
            </a:r>
          </a:p>
          <a:p>
            <a:pPr lvl="1">
              <a:spcAft>
                <a:spcPts val="0"/>
              </a:spcAft>
            </a:pPr>
            <a:r>
              <a:rPr lang="en-US" sz="1800" dirty="0" smtClean="0"/>
              <a:t>Clinical Groupware Consortium</a:t>
            </a:r>
          </a:p>
          <a:p>
            <a:pPr>
              <a:spcAft>
                <a:spcPts val="0"/>
              </a:spcAft>
            </a:pPr>
            <a:r>
              <a:rPr lang="en-US" dirty="0" smtClean="0"/>
              <a:t>New Data Delivery Platforms</a:t>
            </a:r>
          </a:p>
          <a:p>
            <a:pPr lvl="1">
              <a:spcAft>
                <a:spcPts val="0"/>
              </a:spcAft>
            </a:pPr>
            <a:r>
              <a:rPr lang="en-US" sz="1800" dirty="0" smtClean="0"/>
              <a:t>iPad Apps, smart phone apps,..</a:t>
            </a:r>
          </a:p>
          <a:p>
            <a:pPr>
              <a:spcAft>
                <a:spcPts val="0"/>
              </a:spcAft>
            </a:pPr>
            <a:r>
              <a:rPr lang="en-US" dirty="0" smtClean="0"/>
              <a:t>Modularization Certification</a:t>
            </a:r>
          </a:p>
          <a:p>
            <a:pPr lvl="1">
              <a:spcAft>
                <a:spcPts val="0"/>
              </a:spcAft>
            </a:pPr>
            <a:r>
              <a:rPr lang="en-US" sz="1800" dirty="0" smtClean="0"/>
              <a:t>HHS Certification process ("meaningful use of certified EHR technology”) for modular apps</a:t>
            </a:r>
          </a:p>
          <a:p>
            <a:pPr lvl="1">
              <a:spcAft>
                <a:spcPts val="0"/>
              </a:spcAft>
            </a:pPr>
            <a:r>
              <a:rPr lang="en-US" sz="1800" dirty="0" smtClean="0"/>
              <a:t>CCHIT certification program for components of </a:t>
            </a:r>
            <a:r>
              <a:rPr lang="en-US" sz="1800" dirty="0" err="1" smtClean="0"/>
              <a:t>EHRs</a:t>
            </a:r>
            <a:endParaRPr lang="en-US" sz="1800" dirty="0" smtClean="0"/>
          </a:p>
          <a:p>
            <a:endParaRPr lang="en-US" dirty="0" smtClean="0"/>
          </a:p>
          <a:p>
            <a:pPr lvl="1"/>
            <a:endParaRPr lang="en-US" dirty="0" smtClean="0"/>
          </a:p>
          <a:p>
            <a:endParaRPr lang="en-US" dirty="0"/>
          </a:p>
        </p:txBody>
      </p:sp>
      <p:sp>
        <p:nvSpPr>
          <p:cNvPr id="5" name="Rectangle 4"/>
          <p:cNvSpPr/>
          <p:nvPr/>
        </p:nvSpPr>
        <p:spPr>
          <a:xfrm>
            <a:off x="233022" y="60956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http://www.thehealthcareblog.com/the_health_care_blog/2010/10/update-on-modular-ehr-technology-harvards-smart-research.html</a:t>
            </a:r>
            <a:endParaRPr lang="en-US" sz="1100"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OpenVista</a:t>
            </a:r>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3" cstate="print"/>
          <a:srcRect l="-6326" r="-6326"/>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Composable Design Principles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Allow for a composable interface, giving users maximum flexibility to configure the interface to their needs </a:t>
            </a:r>
          </a:p>
          <a:p>
            <a:r>
              <a:rPr lang="en-US" dirty="0" smtClean="0"/>
              <a:t>Create a framework in which to run standalone components </a:t>
            </a:r>
          </a:p>
          <a:p>
            <a:r>
              <a:rPr lang="en-US" dirty="0" smtClean="0"/>
              <a:t>Create an example set of standalone components that demonstrate what is necessary to build a complete patient record using the framework</a:t>
            </a:r>
          </a:p>
          <a:p>
            <a:r>
              <a:rPr lang="en-US" dirty="0" smtClean="0"/>
              <a:t>Use an accepted data standard for all component communication, the loose coupler allows maximum sharing, flexibility</a:t>
            </a:r>
          </a:p>
          <a:p>
            <a:r>
              <a:rPr lang="en-US" dirty="0" smtClean="0"/>
              <a:t>Use Layers in Architecture</a:t>
            </a:r>
          </a:p>
          <a:p>
            <a:endParaRPr lang="en-US" dirty="0" smtClean="0"/>
          </a:p>
        </p:txBody>
      </p:sp>
      <p:sp>
        <p:nvSpPr>
          <p:cNvPr id="4" name="Rectangle 3"/>
          <p:cNvSpPr/>
          <p:nvPr/>
        </p:nvSpPr>
        <p:spPr>
          <a:xfrm>
            <a:off x="235417"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grpSp>
        <p:nvGrpSpPr>
          <p:cNvPr id="8" name="Group 24"/>
          <p:cNvGrpSpPr>
            <a:grpSpLocks/>
          </p:cNvGrpSpPr>
          <p:nvPr/>
        </p:nvGrpSpPr>
        <p:grpSpPr bwMode="auto">
          <a:xfrm>
            <a:off x="6827686" y="4888093"/>
            <a:ext cx="737625" cy="861808"/>
            <a:chOff x="4670" y="3287"/>
            <a:chExt cx="840" cy="890"/>
          </a:xfrm>
        </p:grpSpPr>
        <p:pic>
          <p:nvPicPr>
            <p:cNvPr id="9" name="Picture 2" descr="Bowtiemiddle"/>
            <p:cNvPicPr>
              <a:picLocks noChangeAspect="1" noChangeArrowheads="1"/>
            </p:cNvPicPr>
            <p:nvPr/>
          </p:nvPicPr>
          <p:blipFill>
            <a:blip r:embed="rId3"/>
            <a:srcRect l="35399" t="17224" r="34261" b="17703"/>
            <a:stretch>
              <a:fillRect/>
            </a:stretch>
          </p:blipFill>
          <p:spPr bwMode="auto">
            <a:xfrm>
              <a:off x="4670" y="3287"/>
              <a:ext cx="785" cy="890"/>
            </a:xfrm>
            <a:prstGeom prst="rect">
              <a:avLst/>
            </a:prstGeom>
            <a:noFill/>
          </p:spPr>
        </p:pic>
        <p:sp>
          <p:nvSpPr>
            <p:cNvPr id="10" name="Text Box 23"/>
            <p:cNvSpPr txBox="1">
              <a:spLocks noChangeArrowheads="1"/>
            </p:cNvSpPr>
            <p:nvPr/>
          </p:nvSpPr>
          <p:spPr bwMode="auto">
            <a:xfrm>
              <a:off x="4686" y="3491"/>
              <a:ext cx="824" cy="667"/>
            </a:xfrm>
            <a:prstGeom prst="rect">
              <a:avLst/>
            </a:prstGeom>
            <a:noFill/>
            <a:ln w="12700" algn="ctr">
              <a:noFill/>
              <a:miter lim="800000"/>
              <a:headEnd/>
              <a:tailEnd/>
            </a:ln>
            <a:effectLst>
              <a:outerShdw dist="17961" dir="2700000" algn="ctr" rotWithShape="0">
                <a:schemeClr val="tx1"/>
              </a:outerShdw>
            </a:effectLst>
          </p:spPr>
          <p:txBody>
            <a:bodyPr wrap="none">
              <a:spAutoFit/>
            </a:bodyPr>
            <a:lstStyle/>
            <a:p>
              <a:r>
                <a:rPr lang="en-US" sz="1200" dirty="0" smtClean="0">
                  <a:solidFill>
                    <a:srgbClr val="FFFFCC"/>
                  </a:solidFill>
                </a:rPr>
                <a:t>Loose</a:t>
              </a:r>
              <a:endParaRPr lang="en-US" sz="1200" dirty="0">
                <a:solidFill>
                  <a:srgbClr val="FFFFCC"/>
                </a:solidFill>
              </a:endParaRPr>
            </a:p>
            <a:p>
              <a:r>
                <a:rPr lang="en-US" sz="1200" dirty="0" smtClean="0">
                  <a:solidFill>
                    <a:srgbClr val="FFFFCC"/>
                  </a:solidFill>
                </a:rPr>
                <a:t>Coupler</a:t>
              </a:r>
            </a:p>
            <a:p>
              <a:endParaRPr lang="en-US" sz="1200" dirty="0">
                <a:solidFill>
                  <a:srgbClr val="FFFFCC"/>
                </a:solidFill>
              </a:endParaRPr>
            </a:p>
          </p:txBody>
        </p:sp>
      </p:grpSp>
      <p:pic>
        <p:nvPicPr>
          <p:cNvPr id="12" name="Picture 21" descr="Bowtieyellow"/>
          <p:cNvPicPr>
            <a:picLocks noChangeAspect="1" noChangeArrowheads="1"/>
          </p:cNvPicPr>
          <p:nvPr/>
        </p:nvPicPr>
        <p:blipFill>
          <a:blip r:embed="rId4"/>
          <a:srcRect t="3828" r="63591"/>
          <a:stretch>
            <a:fillRect/>
          </a:stretch>
        </p:blipFill>
        <p:spPr bwMode="auto">
          <a:xfrm>
            <a:off x="5400577" y="4357229"/>
            <a:ext cx="1442827" cy="2014313"/>
          </a:xfrm>
          <a:prstGeom prst="rect">
            <a:avLst/>
          </a:prstGeom>
          <a:noFill/>
        </p:spPr>
      </p:pic>
      <p:sp>
        <p:nvSpPr>
          <p:cNvPr id="14" name="TextBox 13"/>
          <p:cNvSpPr txBox="1"/>
          <p:nvPr/>
        </p:nvSpPr>
        <p:spPr>
          <a:xfrm>
            <a:off x="6754210" y="4452204"/>
            <a:ext cx="663751" cy="307777"/>
          </a:xfrm>
          <a:prstGeom prst="rect">
            <a:avLst/>
          </a:prstGeom>
          <a:noFill/>
        </p:spPr>
        <p:txBody>
          <a:bodyPr wrap="none" rtlCol="0">
            <a:spAutoFit/>
          </a:bodyPr>
          <a:lstStyle/>
          <a:p>
            <a:r>
              <a:rPr lang="en-US" dirty="0" err="1" smtClean="0"/>
              <a:t>hData</a:t>
            </a:r>
            <a:r>
              <a:rPr lang="en-US" dirty="0" smtClean="0"/>
              <a:t> </a:t>
            </a:r>
          </a:p>
        </p:txBody>
      </p:sp>
      <p:sp>
        <p:nvSpPr>
          <p:cNvPr id="15" name="TextBox 14"/>
          <p:cNvSpPr txBox="1"/>
          <p:nvPr/>
        </p:nvSpPr>
        <p:spPr>
          <a:xfrm>
            <a:off x="5554082" y="5094215"/>
            <a:ext cx="1252504" cy="523220"/>
          </a:xfrm>
          <a:prstGeom prst="rect">
            <a:avLst/>
          </a:prstGeom>
          <a:noFill/>
        </p:spPr>
        <p:txBody>
          <a:bodyPr wrap="none" rtlCol="0">
            <a:spAutoFit/>
          </a:bodyPr>
          <a:lstStyle/>
          <a:p>
            <a:r>
              <a:rPr lang="en-US" dirty="0" smtClean="0"/>
              <a:t>Data Display </a:t>
            </a:r>
          </a:p>
          <a:p>
            <a:r>
              <a:rPr lang="en-US" dirty="0" smtClean="0"/>
              <a:t>Components:</a:t>
            </a:r>
          </a:p>
        </p:txBody>
      </p:sp>
      <p:pic>
        <p:nvPicPr>
          <p:cNvPr id="19" name="Picture 21" descr="Bowtieyellow"/>
          <p:cNvPicPr>
            <a:picLocks noChangeAspect="1" noChangeArrowheads="1"/>
          </p:cNvPicPr>
          <p:nvPr/>
        </p:nvPicPr>
        <p:blipFill>
          <a:blip r:embed="rId4"/>
          <a:srcRect t="3828" r="63591"/>
          <a:stretch>
            <a:fillRect/>
          </a:stretch>
        </p:blipFill>
        <p:spPr bwMode="auto">
          <a:xfrm flipH="1" flipV="1">
            <a:off x="7506674" y="4272364"/>
            <a:ext cx="1442827" cy="2014313"/>
          </a:xfrm>
          <a:prstGeom prst="rect">
            <a:avLst/>
          </a:prstGeom>
          <a:noFill/>
        </p:spPr>
      </p:pic>
      <p:sp>
        <p:nvSpPr>
          <p:cNvPr id="16" name="Rectangle 22"/>
          <p:cNvSpPr>
            <a:spLocks noChangeArrowheads="1"/>
          </p:cNvSpPr>
          <p:nvPr/>
        </p:nvSpPr>
        <p:spPr bwMode="auto">
          <a:xfrm>
            <a:off x="7741732" y="4883876"/>
            <a:ext cx="1752600" cy="954107"/>
          </a:xfrm>
          <a:prstGeom prst="rect">
            <a:avLst/>
          </a:prstGeom>
          <a:noFill/>
          <a:ln w="12700" algn="ctr">
            <a:noFill/>
            <a:miter lim="800000"/>
            <a:headEnd/>
            <a:tailEnd/>
          </a:ln>
          <a:effectLst/>
        </p:spPr>
        <p:txBody>
          <a:bodyPr>
            <a:spAutoFit/>
          </a:bodyPr>
          <a:lstStyle/>
          <a:p>
            <a:pPr algn="l"/>
            <a:r>
              <a:rPr lang="en-US" dirty="0" smtClean="0"/>
              <a:t>Health data</a:t>
            </a:r>
          </a:p>
          <a:p>
            <a:pPr algn="l"/>
            <a:r>
              <a:rPr lang="en-US" dirty="0" smtClean="0"/>
              <a:t>Repositories</a:t>
            </a:r>
          </a:p>
          <a:p>
            <a:pPr algn="l"/>
            <a:r>
              <a:rPr lang="en-US" dirty="0" err="1" smtClean="0"/>
              <a:t>RESTful</a:t>
            </a:r>
            <a:endParaRPr lang="en-US" dirty="0" smtClean="0"/>
          </a:p>
          <a:p>
            <a:pPr algn="l"/>
            <a:r>
              <a:rPr lang="en-US" dirty="0" smtClean="0"/>
              <a:t> services</a:t>
            </a:r>
            <a:endParaRPr lang="en-US" dirty="0"/>
          </a:p>
        </p:txBody>
      </p:sp>
      <p:sp>
        <p:nvSpPr>
          <p:cNvPr id="17" name="TextBox 16"/>
          <p:cNvSpPr txBox="1"/>
          <p:nvPr/>
        </p:nvSpPr>
        <p:spPr>
          <a:xfrm>
            <a:off x="5678572" y="4213814"/>
            <a:ext cx="1102598" cy="307777"/>
          </a:xfrm>
          <a:prstGeom prst="rect">
            <a:avLst/>
          </a:prstGeom>
          <a:noFill/>
        </p:spPr>
        <p:txBody>
          <a:bodyPr wrap="none" rtlCol="0">
            <a:spAutoFit/>
          </a:bodyPr>
          <a:lstStyle/>
          <a:p>
            <a:r>
              <a:rPr lang="en-US" dirty="0" smtClean="0"/>
              <a:t>Consumers</a:t>
            </a:r>
          </a:p>
        </p:txBody>
      </p:sp>
      <p:sp>
        <p:nvSpPr>
          <p:cNvPr id="18" name="TextBox 17"/>
          <p:cNvSpPr txBox="1"/>
          <p:nvPr/>
        </p:nvSpPr>
        <p:spPr>
          <a:xfrm>
            <a:off x="7463705" y="4226646"/>
            <a:ext cx="1002924" cy="307777"/>
          </a:xfrm>
          <a:prstGeom prst="rect">
            <a:avLst/>
          </a:prstGeom>
          <a:noFill/>
        </p:spPr>
        <p:txBody>
          <a:bodyPr wrap="none" rtlCol="0">
            <a:spAutoFit/>
          </a:bodyPr>
          <a:lstStyle/>
          <a:p>
            <a:r>
              <a:rPr lang="en-US" dirty="0" smtClean="0"/>
              <a:t>Producers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593655" y="3346102"/>
            <a:ext cx="1721545" cy="1784698"/>
          </a:xfrm>
          <a:prstGeom prst="roundRect">
            <a:avLst>
              <a:gd name="adj" fmla="val 10440"/>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smtClean="0"/>
              <a:t>medCafe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8" name="TextBox 7"/>
          <p:cNvSpPr txBox="1"/>
          <p:nvPr/>
        </p:nvSpPr>
        <p:spPr>
          <a:xfrm>
            <a:off x="3265861" y="1197458"/>
            <a:ext cx="2146742" cy="307777"/>
          </a:xfrm>
          <a:prstGeom prst="rect">
            <a:avLst/>
          </a:prstGeom>
          <a:noFill/>
        </p:spPr>
        <p:txBody>
          <a:bodyPr wrap="none" rtlCol="0">
            <a:spAutoFit/>
          </a:bodyPr>
          <a:lstStyle/>
          <a:p>
            <a:r>
              <a:rPr lang="en-US" dirty="0" smtClean="0"/>
              <a:t>Composable Framework </a:t>
            </a:r>
            <a:endParaRPr lang="en-US" dirty="0"/>
          </a:p>
        </p:txBody>
      </p:sp>
      <p:cxnSp>
        <p:nvCxnSpPr>
          <p:cNvPr id="36" name="Straight Arrow Connector 35"/>
          <p:cNvCxnSpPr/>
          <p:nvPr/>
        </p:nvCxnSpPr>
        <p:spPr>
          <a:xfrm>
            <a:off x="5549900" y="2501900"/>
            <a:ext cx="914400" cy="8636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1905000" y="2387600"/>
            <a:ext cx="1041400" cy="9017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982000" y="2266025"/>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007401" y="2303963"/>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7879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165100" y="3294134"/>
            <a:ext cx="2489200" cy="2078204"/>
            <a:chOff x="1092200" y="2938534"/>
            <a:chExt cx="2489200" cy="2078204"/>
          </a:xfrm>
        </p:grpSpPr>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grpSp>
      <p:pic>
        <p:nvPicPr>
          <p:cNvPr id="57" name="Picture 56" descr="logo_jquery_215x53.gif"/>
          <p:cNvPicPr>
            <a:picLocks noChangeAspect="1"/>
          </p:cNvPicPr>
          <p:nvPr/>
        </p:nvPicPr>
        <p:blipFill>
          <a:blip r:embed="rId4" cstate="print"/>
          <a:stretch>
            <a:fillRect/>
          </a:stretch>
        </p:blipFill>
        <p:spPr>
          <a:xfrm>
            <a:off x="552451" y="3422650"/>
            <a:ext cx="1416768" cy="349250"/>
          </a:xfrm>
          <a:prstGeom prst="rect">
            <a:avLst/>
          </a:prstGeom>
        </p:spPr>
      </p:pic>
      <p:sp>
        <p:nvSpPr>
          <p:cNvPr id="77" name="TextBox 76"/>
          <p:cNvSpPr txBox="1"/>
          <p:nvPr/>
        </p:nvSpPr>
        <p:spPr>
          <a:xfrm>
            <a:off x="952500" y="4876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368300" y="5283200"/>
            <a:ext cx="1661633" cy="307777"/>
          </a:xfrm>
          <a:prstGeom prst="rect">
            <a:avLst/>
          </a:prstGeom>
          <a:noFill/>
        </p:spPr>
        <p:txBody>
          <a:bodyPr wrap="none" rtlCol="0">
            <a:spAutoFit/>
          </a:bodyPr>
          <a:lstStyle/>
          <a:p>
            <a:r>
              <a:rPr lang="en-US" dirty="0" smtClean="0"/>
              <a:t>medCafe Interface</a:t>
            </a:r>
            <a:endParaRPr lang="en-US" dirty="0"/>
          </a:p>
        </p:txBody>
      </p:sp>
      <p:sp>
        <p:nvSpPr>
          <p:cNvPr id="105" name="TextBox 104"/>
          <p:cNvSpPr txBox="1"/>
          <p:nvPr/>
        </p:nvSpPr>
        <p:spPr>
          <a:xfrm>
            <a:off x="5715000" y="5334000"/>
            <a:ext cx="1659429" cy="307777"/>
          </a:xfrm>
          <a:prstGeom prst="rect">
            <a:avLst/>
          </a:prstGeom>
          <a:noFill/>
        </p:spPr>
        <p:txBody>
          <a:bodyPr wrap="none" rtlCol="0">
            <a:spAutoFit/>
          </a:bodyPr>
          <a:lstStyle/>
          <a:p>
            <a:r>
              <a:rPr lang="en-US" dirty="0" smtClean="0"/>
              <a:t>Health-data server</a:t>
            </a:r>
            <a:endParaRPr lang="en-US" dirty="0"/>
          </a:p>
        </p:txBody>
      </p:sp>
      <p:grpSp>
        <p:nvGrpSpPr>
          <p:cNvPr id="41" name="Group 40"/>
          <p:cNvGrpSpPr/>
          <p:nvPr/>
        </p:nvGrpSpPr>
        <p:grpSpPr>
          <a:xfrm>
            <a:off x="2799655" y="3333402"/>
            <a:ext cx="2572445" cy="1835498"/>
            <a:chOff x="3815655" y="3003202"/>
            <a:chExt cx="2572445" cy="1835498"/>
          </a:xfrm>
        </p:grpSpPr>
        <p:sp>
          <p:nvSpPr>
            <p:cNvPr id="4" name="Rounded Rectangle 3"/>
            <p:cNvSpPr/>
            <p:nvPr/>
          </p:nvSpPr>
          <p:spPr>
            <a:xfrm>
              <a:off x="3815655" y="30032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3" name="Group 19"/>
            <p:cNvGrpSpPr/>
            <p:nvPr/>
          </p:nvGrpSpPr>
          <p:grpSpPr>
            <a:xfrm>
              <a:off x="4114800" y="3390900"/>
              <a:ext cx="1943100" cy="774700"/>
              <a:chOff x="469900" y="4381500"/>
              <a:chExt cx="1943100" cy="774700"/>
            </a:xfrm>
          </p:grpSpPr>
          <p:sp>
            <p:nvSpPr>
              <p:cNvPr id="15" name="Rounded Rectangle 14"/>
              <p:cNvSpPr/>
              <p:nvPr/>
            </p:nvSpPr>
            <p:spPr>
              <a:xfrm>
                <a:off x="469900" y="44323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5" cstate="print"/>
              <a:srcRect l="-9812" r="-9812"/>
              <a:stretch>
                <a:fillRect/>
              </a:stretch>
            </p:blipFill>
            <p:spPr bwMode="auto">
              <a:xfrm>
                <a:off x="863600" y="4634424"/>
                <a:ext cx="796103" cy="470976"/>
              </a:xfrm>
              <a:prstGeom prst="rect">
                <a:avLst/>
              </a:prstGeom>
              <a:noFill/>
              <a:ln w="9525">
                <a:noFill/>
                <a:miter lim="800000"/>
                <a:headEnd/>
                <a:tailEnd/>
              </a:ln>
              <a:effectLst/>
            </p:spPr>
          </p:pic>
          <p:sp>
            <p:nvSpPr>
              <p:cNvPr id="18" name="TextBox 17"/>
              <p:cNvSpPr txBox="1"/>
              <p:nvPr/>
            </p:nvSpPr>
            <p:spPr>
              <a:xfrm>
                <a:off x="495300" y="4381500"/>
                <a:ext cx="1736373" cy="307777"/>
              </a:xfrm>
              <a:prstGeom prst="rect">
                <a:avLst/>
              </a:prstGeom>
              <a:noFill/>
            </p:spPr>
            <p:txBody>
              <a:bodyPr wrap="none" rtlCol="0">
                <a:spAutoFit/>
              </a:bodyPr>
              <a:lstStyle/>
              <a:p>
                <a:r>
                  <a:rPr lang="en-US" dirty="0" smtClean="0"/>
                  <a:t>Tomcat Web server</a:t>
                </a:r>
                <a:endParaRPr lang="en-US" dirty="0"/>
              </a:p>
            </p:txBody>
          </p:sp>
        </p:grpSp>
        <p:sp>
          <p:nvSpPr>
            <p:cNvPr id="108" name="TextBox 107"/>
            <p:cNvSpPr txBox="1"/>
            <p:nvPr/>
          </p:nvSpPr>
          <p:spPr>
            <a:xfrm>
              <a:off x="4318000" y="4445001"/>
              <a:ext cx="1892300" cy="369332"/>
            </a:xfrm>
            <a:prstGeom prst="rect">
              <a:avLst/>
            </a:prstGeom>
            <a:noFill/>
          </p:spPr>
          <p:txBody>
            <a:bodyPr wrap="square" rtlCol="0">
              <a:spAutoFit/>
            </a:bodyPr>
            <a:lstStyle/>
            <a:p>
              <a:r>
                <a:rPr lang="en-US" sz="1800" b="1" dirty="0" smtClean="0"/>
                <a:t>JAVA/ J2EE</a:t>
              </a:r>
              <a:endParaRPr lang="en-US" sz="1800" b="1" dirty="0"/>
            </a:p>
          </p:txBody>
        </p:sp>
      </p:grpSp>
      <p:grpSp>
        <p:nvGrpSpPr>
          <p:cNvPr id="9" name="Group 11"/>
          <p:cNvGrpSpPr/>
          <p:nvPr/>
        </p:nvGrpSpPr>
        <p:grpSpPr>
          <a:xfrm>
            <a:off x="5956300" y="38989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6" cstate="print"/>
            <a:stretch>
              <a:fillRect/>
            </a:stretch>
          </p:blipFill>
          <p:spPr>
            <a:xfrm>
              <a:off x="1676400" y="2393950"/>
              <a:ext cx="1341549" cy="476250"/>
            </a:xfrm>
            <a:prstGeom prst="rect">
              <a:avLst/>
            </a:prstGeom>
          </p:spPr>
        </p:pic>
      </p:grpSp>
      <p:cxnSp>
        <p:nvCxnSpPr>
          <p:cNvPr id="33" name="Elbow Connector 32"/>
          <p:cNvCxnSpPr>
            <a:stCxn id="38" idx="3"/>
            <a:endCxn id="44" idx="1"/>
          </p:cNvCxnSpPr>
          <p:nvPr/>
        </p:nvCxnSpPr>
        <p:spPr>
          <a:xfrm flipV="1">
            <a:off x="7315200" y="4236707"/>
            <a:ext cx="596900" cy="1744"/>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11" name="Group 46"/>
          <p:cNvGrpSpPr/>
          <p:nvPr/>
        </p:nvGrpSpPr>
        <p:grpSpPr>
          <a:xfrm>
            <a:off x="7874000" y="3798557"/>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7"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56" name="Elbow Connector 47"/>
          <p:cNvCxnSpPr>
            <a:endCxn id="106" idx="1"/>
          </p:cNvCxnSpPr>
          <p:nvPr/>
        </p:nvCxnSpPr>
        <p:spPr>
          <a:xfrm rot="16200000" flipH="1">
            <a:off x="6791980" y="4187508"/>
            <a:ext cx="1690132" cy="34290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808496" y="4834692"/>
            <a:ext cx="1092200" cy="738664"/>
          </a:xfrm>
          <a:prstGeom prst="rect">
            <a:avLst/>
          </a:prstGeom>
          <a:noFill/>
        </p:spPr>
        <p:txBody>
          <a:bodyPr wrap="square" rtlCol="0">
            <a:spAutoFit/>
          </a:bodyPr>
          <a:lstStyle/>
          <a:p>
            <a:pPr algn="ctr"/>
            <a:r>
              <a:rPr lang="en-US" dirty="0" smtClean="0"/>
              <a:t>Additional</a:t>
            </a:r>
          </a:p>
          <a:p>
            <a:pPr algn="ctr"/>
            <a:r>
              <a:rPr lang="en-US" dirty="0" smtClean="0"/>
              <a:t>data servers</a:t>
            </a:r>
            <a:endParaRPr lang="en-US" dirty="0"/>
          </a:p>
        </p:txBody>
      </p:sp>
      <p:cxnSp>
        <p:nvCxnSpPr>
          <p:cNvPr id="54" name="Elbow Connector 53"/>
          <p:cNvCxnSpPr/>
          <p:nvPr/>
        </p:nvCxnSpPr>
        <p:spPr>
          <a:xfrm>
            <a:off x="7429500" y="3463751"/>
            <a:ext cx="444500" cy="334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225800" y="5346700"/>
            <a:ext cx="1620957" cy="307777"/>
          </a:xfrm>
          <a:prstGeom prst="rect">
            <a:avLst/>
          </a:prstGeom>
          <a:noFill/>
        </p:spPr>
        <p:txBody>
          <a:bodyPr wrap="none" rtlCol="0">
            <a:spAutoFit/>
          </a:bodyPr>
          <a:lstStyle/>
          <a:p>
            <a:r>
              <a:rPr lang="en-US" dirty="0" smtClean="0"/>
              <a:t>Application server</a:t>
            </a:r>
            <a:endParaRPr lang="en-US" dirty="0"/>
          </a:p>
        </p:txBody>
      </p:sp>
      <p:sp>
        <p:nvSpPr>
          <p:cNvPr id="78" name="TextBox 77"/>
          <p:cNvSpPr txBox="1"/>
          <p:nvPr/>
        </p:nvSpPr>
        <p:spPr>
          <a:xfrm>
            <a:off x="299687" y="6000676"/>
            <a:ext cx="8622873" cy="523220"/>
          </a:xfrm>
          <a:prstGeom prst="rect">
            <a:avLst/>
          </a:prstGeom>
          <a:solidFill>
            <a:schemeClr val="tx2">
              <a:lumMod val="20000"/>
              <a:lumOff val="80000"/>
            </a:schemeClr>
          </a:solidFill>
          <a:effectLst>
            <a:softEdge rad="38100"/>
          </a:effectLst>
        </p:spPr>
        <p:txBody>
          <a:bodyPr wrap="none" rtlCol="0">
            <a:spAutoFit/>
          </a:bodyPr>
          <a:lstStyle/>
          <a:p>
            <a:r>
              <a:rPr lang="en-US" dirty="0" smtClean="0"/>
              <a:t>medCafe architecture composed of </a:t>
            </a:r>
            <a:r>
              <a:rPr lang="en-US" dirty="0" smtClean="0"/>
              <a:t>multiple </a:t>
            </a:r>
            <a:r>
              <a:rPr lang="en-US" dirty="0" smtClean="0"/>
              <a:t>distinct, separable layers: front-end, </a:t>
            </a:r>
            <a:r>
              <a:rPr lang="en-US" dirty="0" smtClean="0"/>
              <a:t>application, loose coupler</a:t>
            </a:r>
          </a:p>
          <a:p>
            <a:r>
              <a:rPr lang="en-US" dirty="0" smtClean="0"/>
              <a:t>and </a:t>
            </a:r>
            <a:r>
              <a:rPr lang="en-US" dirty="0" smtClean="0"/>
              <a:t>data server.</a:t>
            </a:r>
            <a:endParaRPr lang="en-US" dirty="0"/>
          </a:p>
        </p:txBody>
      </p:sp>
      <p:sp>
        <p:nvSpPr>
          <p:cNvPr id="80" name="TextBox 79"/>
          <p:cNvSpPr txBox="1"/>
          <p:nvPr/>
        </p:nvSpPr>
        <p:spPr>
          <a:xfrm>
            <a:off x="5600700" y="4699001"/>
            <a:ext cx="1892300" cy="369332"/>
          </a:xfrm>
          <a:prstGeom prst="rect">
            <a:avLst/>
          </a:prstGeom>
          <a:noFill/>
        </p:spPr>
        <p:txBody>
          <a:bodyPr wrap="square" rtlCol="0">
            <a:spAutoFit/>
          </a:bodyPr>
          <a:lstStyle/>
          <a:p>
            <a:r>
              <a:rPr lang="en-US" sz="1800" b="1" dirty="0" smtClean="0"/>
              <a:t>Web Services</a:t>
            </a:r>
            <a:endParaRPr lang="en-US" sz="1800" b="1" dirty="0"/>
          </a:p>
        </p:txBody>
      </p:sp>
      <p:grpSp>
        <p:nvGrpSpPr>
          <p:cNvPr id="10" name="Group 26"/>
          <p:cNvGrpSpPr/>
          <p:nvPr/>
        </p:nvGrpSpPr>
        <p:grpSpPr>
          <a:xfrm>
            <a:off x="7874000" y="32385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8" cstate="print"/>
            <a:stretch>
              <a:fillRect/>
            </a:stretch>
          </p:blipFill>
          <p:spPr>
            <a:xfrm>
              <a:off x="7385314" y="2273370"/>
              <a:ext cx="1149663" cy="304730"/>
            </a:xfrm>
            <a:prstGeom prst="rect">
              <a:avLst/>
            </a:prstGeom>
          </p:spPr>
        </p:pic>
      </p:grpSp>
      <p:sp>
        <p:nvSpPr>
          <p:cNvPr id="50" name="Rounded Rectangle 49"/>
          <p:cNvSpPr/>
          <p:nvPr/>
        </p:nvSpPr>
        <p:spPr>
          <a:xfrm>
            <a:off x="8115300" y="2944284"/>
            <a:ext cx="1028700" cy="4318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CCR</a:t>
            </a:r>
            <a:endParaRPr lang="en-US" dirty="0">
              <a:solidFill>
                <a:srgbClr val="000000"/>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Pieces (Components)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pPr lvl="1"/>
            <a:r>
              <a:rPr lang="en-US" dirty="0" smtClean="0"/>
              <a:t>Can replace (substitute) components when better ones become available</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cstate="print"/>
          <a:stretch>
            <a:fillRect/>
          </a:stretch>
        </p:blipFill>
        <p:spPr>
          <a:xfrm>
            <a:off x="3644900" y="939800"/>
            <a:ext cx="952500" cy="952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mall-timeline.png"/>
          <p:cNvPicPr>
            <a:picLocks noGrp="1" noChangeAspect="1"/>
          </p:cNvPicPr>
          <p:nvPr>
            <p:ph idx="1"/>
          </p:nvPr>
        </p:nvPicPr>
        <p:blipFill>
          <a:blip r:embed="rId2" cstate="print"/>
          <a:srcRect t="-16280" b="-16280"/>
          <a:stretch>
            <a:fillRect/>
          </a:stretch>
        </p:blipFill>
        <p:spPr>
          <a:xfrm>
            <a:off x="329989" y="1051844"/>
            <a:ext cx="5513992" cy="3262087"/>
          </a:xfrm>
          <a:effectLst>
            <a:reflection stA="50000" endPos="75000" dist="12700" dir="5400000" sy="-100000" algn="bl" rotWithShape="0"/>
          </a:effectLst>
        </p:spPr>
      </p:pic>
      <p:pic>
        <p:nvPicPr>
          <p:cNvPr id="5" name="Picture 4" descr="coverflow.png"/>
          <p:cNvPicPr>
            <a:picLocks noChangeAspect="1"/>
          </p:cNvPicPr>
          <p:nvPr/>
        </p:nvPicPr>
        <p:blipFill>
          <a:blip r:embed="rId3" cstate="print"/>
          <a:stretch>
            <a:fillRect/>
          </a:stretch>
        </p:blipFill>
        <p:spPr>
          <a:xfrm>
            <a:off x="3654091" y="3430507"/>
            <a:ext cx="5020400" cy="2193874"/>
          </a:xfrm>
          <a:prstGeom prst="rect">
            <a:avLst/>
          </a:prstGeom>
          <a:effectLst>
            <a:reflection stA="50000" endPos="75000" dist="12700" dir="5400000" sy="-100000" algn="bl" rotWithShape="0"/>
          </a:effectLst>
        </p:spPr>
      </p:pic>
      <p:sp>
        <p:nvSpPr>
          <p:cNvPr id="6" name="TextBox 5"/>
          <p:cNvSpPr txBox="1"/>
          <p:nvPr/>
        </p:nvSpPr>
        <p:spPr>
          <a:xfrm>
            <a:off x="5962367" y="1689614"/>
            <a:ext cx="2864887" cy="307777"/>
          </a:xfrm>
          <a:prstGeom prst="rect">
            <a:avLst/>
          </a:prstGeom>
          <a:noFill/>
        </p:spPr>
        <p:txBody>
          <a:bodyPr wrap="none" rtlCol="0">
            <a:spAutoFit/>
          </a:bodyPr>
          <a:lstStyle/>
          <a:p>
            <a:r>
              <a:rPr lang="en-US" dirty="0" smtClean="0"/>
              <a:t>Timeline visualizes patient history</a:t>
            </a:r>
            <a:endParaRPr lang="en-US" dirty="0"/>
          </a:p>
        </p:txBody>
      </p:sp>
      <p:sp>
        <p:nvSpPr>
          <p:cNvPr id="7" name="TextBox 6"/>
          <p:cNvSpPr txBox="1"/>
          <p:nvPr/>
        </p:nvSpPr>
        <p:spPr>
          <a:xfrm>
            <a:off x="507560" y="4274196"/>
            <a:ext cx="3238274" cy="523220"/>
          </a:xfrm>
          <a:prstGeom prst="rect">
            <a:avLst/>
          </a:prstGeom>
          <a:noFill/>
        </p:spPr>
        <p:txBody>
          <a:bodyPr wrap="none" rtlCol="0">
            <a:spAutoFit/>
          </a:bodyPr>
          <a:lstStyle/>
          <a:p>
            <a:r>
              <a:rPr lang="en-US" smtClean="0"/>
              <a:t>Image viewer </a:t>
            </a:r>
            <a:r>
              <a:rPr lang="en-US" dirty="0" smtClean="0"/>
              <a:t>displays images and </a:t>
            </a:r>
            <a:r>
              <a:rPr lang="en-US" dirty="0" err="1" smtClean="0"/>
              <a:t>pdf</a:t>
            </a:r>
            <a:r>
              <a:rPr lang="en-US" dirty="0" smtClean="0"/>
              <a:t> </a:t>
            </a:r>
          </a:p>
          <a:p>
            <a:r>
              <a:rPr lang="en-US" dirty="0" smtClean="0"/>
              <a:t>documents</a:t>
            </a:r>
            <a:endParaRPr lang="en-US" dirty="0"/>
          </a:p>
        </p:txBody>
      </p:sp>
      <p:sp>
        <p:nvSpPr>
          <p:cNvPr id="3" name="Title 2"/>
          <p:cNvSpPr>
            <a:spLocks noGrp="1"/>
          </p:cNvSpPr>
          <p:nvPr>
            <p:ph type="title"/>
          </p:nvPr>
        </p:nvSpPr>
        <p:spPr/>
        <p:txBody>
          <a:bodyPr/>
          <a:lstStyle/>
          <a:p>
            <a:r>
              <a:rPr lang="en-US" dirty="0" err="1" smtClean="0"/>
              <a:t>medCafe</a:t>
            </a:r>
            <a:r>
              <a:rPr lang="en-US" dirty="0" smtClean="0"/>
              <a:t> Components</a:t>
            </a:r>
            <a:endParaRPr lang="en-US" dirty="0"/>
          </a:p>
        </p:txBody>
      </p:sp>
    </p:spTree>
    <p:extLst>
      <p:ext uri="{BB962C8B-B14F-4D97-AF65-F5344CB8AC3E}">
        <p14:creationId xmlns:p14="http://schemas.microsoft.com/office/powerpoint/2010/main" val="19119684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2.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33286BB-0BF7-46A9-B697-41382FE97F59}">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33321</TotalTime>
  <Words>5020</Words>
  <Application>Microsoft Macintosh PowerPoint</Application>
  <PresentationFormat>On-screen Show (4:3)</PresentationFormat>
  <Paragraphs>881</Paragraphs>
  <Slides>57</Slides>
  <Notes>35</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FY09-Innovation Exchange Template</vt:lpstr>
      <vt:lpstr>medCafe </vt:lpstr>
      <vt:lpstr>Outline</vt:lpstr>
      <vt:lpstr>medCafe Goal</vt:lpstr>
      <vt:lpstr>VA: The Current Workflow</vt:lpstr>
      <vt:lpstr>MedCafe Objectives</vt:lpstr>
      <vt:lpstr>Composable Design Principles</vt:lpstr>
      <vt:lpstr>medCafe Architecture</vt:lpstr>
      <vt:lpstr>Small Pieces (Components)</vt:lpstr>
      <vt:lpstr>medCafe Components</vt:lpstr>
      <vt:lpstr>User Defined Interface</vt:lpstr>
      <vt:lpstr>Loose Coupler:  Consistent Access to Data</vt:lpstr>
      <vt:lpstr>medCafe Interface</vt:lpstr>
      <vt:lpstr>Demo</vt:lpstr>
      <vt:lpstr>Adding A New Capability </vt:lpstr>
      <vt:lpstr>MedCafe : Industry Feedback</vt:lpstr>
      <vt:lpstr>MedCafe : Industry Feedback</vt:lpstr>
      <vt:lpstr>Impacts External</vt:lpstr>
      <vt:lpstr>Impacts Internal</vt:lpstr>
      <vt:lpstr>What We Learned</vt:lpstr>
      <vt:lpstr>Use Modular Methodology in System Design</vt:lpstr>
      <vt:lpstr>Building a Pluggable Architecture is Key</vt:lpstr>
      <vt:lpstr>Determining a Good Loose Coupler is Key</vt:lpstr>
      <vt:lpstr>Important Points To Consider</vt:lpstr>
      <vt:lpstr>Important Points To Consider (cont)</vt:lpstr>
      <vt:lpstr>So It’s A Type of Portal? Right?</vt:lpstr>
      <vt:lpstr>Backup Slides</vt:lpstr>
      <vt:lpstr>MedCafe People</vt:lpstr>
      <vt:lpstr>MedCafe : Why Did We Do It?</vt:lpstr>
      <vt:lpstr>Converting Data to GUI</vt:lpstr>
      <vt:lpstr>Adding a New  Component </vt:lpstr>
      <vt:lpstr>Customizing Components</vt:lpstr>
      <vt:lpstr>Scaling to Production</vt:lpstr>
      <vt:lpstr>medCafe: Scaling to Production</vt:lpstr>
      <vt:lpstr>All Systems: Scaling to Production</vt:lpstr>
      <vt:lpstr>Further Functionality</vt:lpstr>
      <vt:lpstr>What medCafe Has Shown Developer Perspective  </vt:lpstr>
      <vt:lpstr>What medCafe Has Shown User Perspective  </vt:lpstr>
      <vt:lpstr> What medCafe Has Shown Administrator’s Perspective  </vt:lpstr>
      <vt:lpstr>MedCafe : Scaling to Production        Security</vt:lpstr>
      <vt:lpstr>MedCafe - Scaling to Production      User Interface</vt:lpstr>
      <vt:lpstr>MedCafe Scaling to Production  Data Standards</vt:lpstr>
      <vt:lpstr>Scaling to Production  Governance</vt:lpstr>
      <vt:lpstr>Scaling to Production Discoverability</vt:lpstr>
      <vt:lpstr>Scaling to Production     Testing</vt:lpstr>
      <vt:lpstr>Scaling to Production Service Access</vt:lpstr>
      <vt:lpstr> Scaling to Production Business Analytics</vt:lpstr>
      <vt:lpstr>medCafe &amp; Patient Consent</vt:lpstr>
      <vt:lpstr>MedCafe Caching Architecture </vt:lpstr>
      <vt:lpstr>Possible Additional Components</vt:lpstr>
      <vt:lpstr>Collaborations </vt:lpstr>
      <vt:lpstr>SME Background</vt:lpstr>
      <vt:lpstr>MedCafe Components</vt:lpstr>
      <vt:lpstr>MedCafe Future Plans </vt:lpstr>
      <vt:lpstr>SME Wish List for Functionality   </vt:lpstr>
      <vt:lpstr>EHR: The Way Forward?</vt:lpstr>
      <vt:lpstr>MedCafe : Why What We Did Matters!</vt:lpstr>
      <vt:lpstr>New Delivery Platforms</vt:lpstr>
    </vt:vector>
  </TitlesOfParts>
  <Company>The MITRE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1152</cp:revision>
  <cp:lastPrinted>2009-05-27T19:58:48Z</cp:lastPrinted>
  <dcterms:created xsi:type="dcterms:W3CDTF">2011-01-20T20:28:43Z</dcterms:created>
  <dcterms:modified xsi:type="dcterms:W3CDTF">2011-04-27T19:49:59Z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0x010100B713DD9711544946841A23B89141255B</vt:lpwstr>
  </property>
  <property fmtid="{D5CDD505-2E9C-101B-9397-08002B2CF9AE}" pid="4" name="MITRE Sensitivity">
    <vt:lpwstr>Internal MITRE Information</vt:lpwstr>
  </property>
  <property fmtid="{D5CDD505-2E9C-101B-9397-08002B2CF9AE}" pid="5" name="Release Statement">
    <vt:lpwstr>For Internal MITRE Use</vt:lpwstr>
  </property>
</Properties>
</file>